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318" r:id="rId2"/>
    <p:sldId id="256" r:id="rId3"/>
    <p:sldId id="354" r:id="rId4"/>
    <p:sldId id="258" r:id="rId5"/>
    <p:sldId id="356" r:id="rId6"/>
    <p:sldId id="324" r:id="rId7"/>
    <p:sldId id="355" r:id="rId8"/>
    <p:sldId id="326" r:id="rId9"/>
    <p:sldId id="327" r:id="rId10"/>
    <p:sldId id="328" r:id="rId11"/>
    <p:sldId id="273" r:id="rId12"/>
    <p:sldId id="364" r:id="rId13"/>
    <p:sldId id="363" r:id="rId14"/>
    <p:sldId id="365" r:id="rId15"/>
    <p:sldId id="366" r:id="rId16"/>
    <p:sldId id="362" r:id="rId17"/>
    <p:sldId id="274" r:id="rId18"/>
    <p:sldId id="275" r:id="rId19"/>
    <p:sldId id="276" r:id="rId20"/>
    <p:sldId id="277" r:id="rId21"/>
    <p:sldId id="329" r:id="rId22"/>
    <p:sldId id="323" r:id="rId23"/>
    <p:sldId id="357" r:id="rId24"/>
    <p:sldId id="360" r:id="rId25"/>
    <p:sldId id="330" r:id="rId26"/>
    <p:sldId id="333" r:id="rId27"/>
    <p:sldId id="332" r:id="rId28"/>
    <p:sldId id="337" r:id="rId29"/>
    <p:sldId id="336" r:id="rId30"/>
    <p:sldId id="335" r:id="rId31"/>
    <p:sldId id="358" r:id="rId32"/>
    <p:sldId id="338" r:id="rId33"/>
    <p:sldId id="359" r:id="rId34"/>
    <p:sldId id="361" r:id="rId35"/>
    <p:sldId id="348" r:id="rId36"/>
    <p:sldId id="351" r:id="rId37"/>
    <p:sldId id="352" r:id="rId38"/>
    <p:sldId id="353" r:id="rId39"/>
    <p:sldId id="314" r:id="rId40"/>
    <p:sldId id="315"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39" autoAdjust="0"/>
    <p:restoredTop sz="98399" autoAdjust="0"/>
  </p:normalViewPr>
  <p:slideViewPr>
    <p:cSldViewPr>
      <p:cViewPr>
        <p:scale>
          <a:sx n="80" d="100"/>
          <a:sy n="80" d="100"/>
        </p:scale>
        <p:origin x="-1092" y="21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8B24F9-5CC9-A54B-86A9-4024F2F21B0F}" type="datetimeFigureOut">
              <a:rPr lang="en-US" smtClean="0"/>
              <a:pPr/>
              <a:t>5/29/2019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B7F5D8-8381-B64E-A172-40BCF7FA4310}" type="slidenum">
              <a:rPr lang="en-US" smtClean="0"/>
              <a:pPr/>
              <a:t>‹#›</a:t>
            </a:fld>
            <a:endParaRPr lang="en-US"/>
          </a:p>
        </p:txBody>
      </p:sp>
    </p:spTree>
    <p:extLst>
      <p:ext uri="{BB962C8B-B14F-4D97-AF65-F5344CB8AC3E}">
        <p14:creationId xmlns:p14="http://schemas.microsoft.com/office/powerpoint/2010/main" val="31691500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3750FC-57A9-43D1-91CF-2C46E0C3D08B}" type="datetimeFigureOut">
              <a:rPr lang="en-US" smtClean="0"/>
              <a:pPr/>
              <a:t>5/29/2019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B6A173-EF80-4F1A-A2BF-AAF914570FF3}" type="slidenum">
              <a:rPr lang="en-US" smtClean="0"/>
              <a:pPr/>
              <a:t>‹#›</a:t>
            </a:fld>
            <a:endParaRPr lang="en-US"/>
          </a:p>
        </p:txBody>
      </p:sp>
    </p:spTree>
    <p:extLst>
      <p:ext uri="{BB962C8B-B14F-4D97-AF65-F5344CB8AC3E}">
        <p14:creationId xmlns:p14="http://schemas.microsoft.com/office/powerpoint/2010/main" val="3423516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2280">
              <a:defRPr/>
            </a:pPr>
            <a:r>
              <a:rPr lang="en-US" dirty="0"/>
              <a:t>Cancer is a group of diseases, not just one disease that can occur in different parts of the body. </a:t>
            </a:r>
          </a:p>
          <a:p>
            <a:pPr defTabSz="892280">
              <a:defRPr/>
            </a:pPr>
            <a:endParaRPr lang="en-US" dirty="0"/>
          </a:p>
          <a:p>
            <a:r>
              <a:rPr lang="en-US" dirty="0"/>
              <a:t>It develops in the body’s cells, often resulting from a series of mutations or changes in the cell’s genetic makeup, or DNA.</a:t>
            </a:r>
          </a:p>
          <a:p>
            <a:endParaRPr lang="en-US" dirty="0"/>
          </a:p>
          <a:p>
            <a:pPr defTabSz="892280">
              <a:defRPr/>
            </a:pPr>
            <a:r>
              <a:rPr lang="en-US" dirty="0"/>
              <a:t>Cancer is characterized by cells that grow out of control and spread beyond the original site where it began.</a:t>
            </a:r>
          </a:p>
          <a:p>
            <a:pPr defTabSz="892280">
              <a:defRPr/>
            </a:pPr>
            <a:endParaRPr lang="en-US" dirty="0"/>
          </a:p>
          <a:p>
            <a:pPr defTabSz="892280">
              <a:defRPr/>
            </a:pPr>
            <a:r>
              <a:rPr lang="en-US" dirty="0"/>
              <a:t>The original site of cancer is called the primary site, and the spread of cancer is called metastasis. </a:t>
            </a:r>
          </a:p>
          <a:p>
            <a:pPr defTabSz="892280">
              <a:defRPr/>
            </a:pPr>
            <a:endParaRPr lang="en-US" dirty="0"/>
          </a:p>
          <a:p>
            <a:pPr defTabSz="892280">
              <a:defRPr/>
            </a:pPr>
            <a:r>
              <a:rPr lang="en-US" dirty="0"/>
              <a:t>When people die of cancer, it is more commonly from metastasis and its effects on the body, rather than from growth of the primary cancer. </a:t>
            </a:r>
          </a:p>
          <a:p>
            <a:pPr defTabSz="892280">
              <a:defRPr/>
            </a:pPr>
            <a:endParaRPr lang="en-US" dirty="0"/>
          </a:p>
          <a:p>
            <a:r>
              <a:rPr lang="en-US" dirty="0"/>
              <a:t>Cancer cells are also known as malignant cells.</a:t>
            </a:r>
          </a:p>
          <a:p>
            <a:pPr defTabSz="892280">
              <a:defRPr/>
            </a:pPr>
            <a:endParaRPr lang="en-US" dirty="0"/>
          </a:p>
          <a:p>
            <a:pPr defTabSz="892280">
              <a:defRPr/>
            </a:pPr>
            <a:endParaRPr lang="en-US" dirty="0"/>
          </a:p>
          <a:p>
            <a:pPr defTabSz="892280">
              <a:defRPr/>
            </a:pPr>
            <a:r>
              <a:rPr lang="en-US" dirty="0"/>
              <a:t>https://www.cancer.gov/about-cancer/understanding/what-is-cancer</a:t>
            </a:r>
          </a:p>
          <a:p>
            <a:pPr defTabSz="892280">
              <a:defRPr/>
            </a:pPr>
            <a:endParaRPr lang="en-US" dirty="0"/>
          </a:p>
          <a:p>
            <a:endParaRPr lang="en-US" dirty="0"/>
          </a:p>
        </p:txBody>
      </p:sp>
      <p:sp>
        <p:nvSpPr>
          <p:cNvPr id="4" name="Slide Number Placeholder 3"/>
          <p:cNvSpPr>
            <a:spLocks noGrp="1"/>
          </p:cNvSpPr>
          <p:nvPr>
            <p:ph type="sldNum" sz="quarter" idx="10"/>
          </p:nvPr>
        </p:nvSpPr>
        <p:spPr/>
        <p:txBody>
          <a:bodyPr/>
          <a:lstStyle/>
          <a:p>
            <a:fld id="{A4C79C88-A3DE-49F2-B507-CB06DCF93A20}" type="slidenum">
              <a:rPr lang="en-US" smtClean="0"/>
              <a:pPr/>
              <a:t>4</a:t>
            </a:fld>
            <a:endParaRPr lang="en-US"/>
          </a:p>
        </p:txBody>
      </p:sp>
    </p:spTree>
    <p:extLst>
      <p:ext uri="{BB962C8B-B14F-4D97-AF65-F5344CB8AC3E}">
        <p14:creationId xmlns:p14="http://schemas.microsoft.com/office/powerpoint/2010/main" val="18260456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3" name="Shape 753"/>
          <p:cNvSpPr>
            <a:spLocks noGrp="1" noRot="1" noChangeAspect="1"/>
          </p:cNvSpPr>
          <p:nvPr>
            <p:ph type="sldImg"/>
          </p:nvPr>
        </p:nvSpPr>
        <p:spPr>
          <a:prstGeom prst="rect">
            <a:avLst/>
          </a:prstGeom>
        </p:spPr>
        <p:txBody>
          <a:bodyPr/>
          <a:lstStyle/>
          <a:p>
            <a:endParaRPr/>
          </a:p>
        </p:txBody>
      </p:sp>
      <p:sp>
        <p:nvSpPr>
          <p:cNvPr id="754" name="Shape 754"/>
          <p:cNvSpPr>
            <a:spLocks noGrp="1"/>
          </p:cNvSpPr>
          <p:nvPr>
            <p:ph type="body" sz="quarter" idx="1"/>
          </p:nvPr>
        </p:nvSpPr>
        <p:spPr>
          <a:prstGeom prst="rect">
            <a:avLst/>
          </a:prstGeom>
        </p:spPr>
        <p:txBody>
          <a:bodyPr/>
          <a:lstStyle/>
          <a:p>
            <a:r>
              <a:rPr dirty="0"/>
              <a:t>Hypertrophy = increase in organ size due to increased workload. </a:t>
            </a:r>
          </a:p>
          <a:p>
            <a:r>
              <a:rPr dirty="0"/>
              <a:t>Causes: hormonal stimulation or compensation related to functional loss of another tissue</a:t>
            </a:r>
          </a:p>
          <a:p>
            <a:r>
              <a:rPr dirty="0"/>
              <a:t>Hypertrophy (physiologic) can be good e.g. build up muscles, increase in breast size during lactation</a:t>
            </a:r>
          </a:p>
          <a:p>
            <a:r>
              <a:rPr dirty="0"/>
              <a:t>Hypertrophy (pathologic) can be bad e.g. cardiac hypertrophy due to increased workload from hypertension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4" name="Shape 774"/>
          <p:cNvSpPr>
            <a:spLocks noGrp="1" noRot="1" noChangeAspect="1"/>
          </p:cNvSpPr>
          <p:nvPr>
            <p:ph type="sldImg"/>
          </p:nvPr>
        </p:nvSpPr>
        <p:spPr>
          <a:prstGeom prst="rect">
            <a:avLst/>
          </a:prstGeom>
        </p:spPr>
        <p:txBody>
          <a:bodyPr/>
          <a:lstStyle/>
          <a:p>
            <a:endParaRPr/>
          </a:p>
        </p:txBody>
      </p:sp>
      <p:sp>
        <p:nvSpPr>
          <p:cNvPr id="775" name="Shape 775"/>
          <p:cNvSpPr>
            <a:spLocks noGrp="1"/>
          </p:cNvSpPr>
          <p:nvPr>
            <p:ph type="body" sz="quarter" idx="1"/>
          </p:nvPr>
        </p:nvSpPr>
        <p:spPr>
          <a:prstGeom prst="rect">
            <a:avLst/>
          </a:prstGeom>
        </p:spPr>
        <p:txBody>
          <a:bodyPr/>
          <a:lstStyle/>
          <a:p>
            <a:pPr>
              <a:spcBef>
                <a:spcPts val="600"/>
              </a:spcBef>
            </a:pPr>
            <a:r>
              <a:t>Instead of finding a benign or malignant tumor, microscopic examination of a biopsy specimen will sometimes detect a condition called “hyperplasia.” Hyperplasia refers to tissue growth based on an excessive rate of cell division, leading to a larger than usual number of cells. Nonetheless, cell structure and the orderly arrangement of cells within the tissue remain normal, and the process of hyperplasia is potentially reversible. Hyperplasia can be a normal tissue response to a particular stimulus e.g. increase in hormones can lead to endometrial hyperplasia during the menstrual cycle. Irritating stimulus can lead to a skin callous.</a:t>
            </a:r>
          </a:p>
          <a:p>
            <a:pPr>
              <a:spcBef>
                <a:spcPts val="600"/>
              </a:spcBef>
            </a:pPr>
            <a:r>
              <a:t>Can be reversible - stop the stimulus, stop the growth.</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 name="Shape 769"/>
          <p:cNvSpPr>
            <a:spLocks noGrp="1" noRot="1" noChangeAspect="1"/>
          </p:cNvSpPr>
          <p:nvPr>
            <p:ph type="sldImg"/>
          </p:nvPr>
        </p:nvSpPr>
        <p:spPr>
          <a:prstGeom prst="rect">
            <a:avLst/>
          </a:prstGeom>
        </p:spPr>
        <p:txBody>
          <a:bodyPr/>
          <a:lstStyle/>
          <a:p>
            <a:endParaRPr/>
          </a:p>
        </p:txBody>
      </p:sp>
      <p:sp>
        <p:nvSpPr>
          <p:cNvPr id="770" name="Shape 770"/>
          <p:cNvSpPr>
            <a:spLocks noGrp="1"/>
          </p:cNvSpPr>
          <p:nvPr>
            <p:ph type="body" sz="quarter" idx="1"/>
          </p:nvPr>
        </p:nvSpPr>
        <p:spPr>
          <a:prstGeom prst="rect">
            <a:avLst/>
          </a:prstGeom>
        </p:spPr>
        <p:txBody>
          <a:bodyPr/>
          <a:lstStyle/>
          <a:p>
            <a:pPr>
              <a:spcBef>
                <a:spcPts val="600"/>
              </a:spcBef>
            </a:pPr>
            <a:r>
              <a:rPr dirty="0"/>
              <a:t>Instead of finding a benign or malignant tumor, microscopic examination of a biopsy specimen will sometimes detect a condition called “hyperplasia.” Hyperplasia refers to tissue growth based on an excessive rate of cell division, leading to a larger than usual number of cells. Nonetheless, cell structure and the orderly arrangement of cells within the tissue remain normal, and the process of hyperplasia is potentially reversible. Hyperplasia can be a normal tissue response to a particular stimulus e.g. increase in hormones can lead to endometrial hyperplasia during the menstrual cycle. Irritating stimulus can lead to a skin callous.</a:t>
            </a:r>
          </a:p>
          <a:p>
            <a:pPr>
              <a:spcBef>
                <a:spcPts val="600"/>
              </a:spcBef>
            </a:pPr>
            <a:r>
              <a:rPr dirty="0"/>
              <a:t>Can be reversible - stop the stimulus, stop the growth.</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 name="Shape 801"/>
          <p:cNvSpPr>
            <a:spLocks noGrp="1" noRot="1" noChangeAspect="1"/>
          </p:cNvSpPr>
          <p:nvPr>
            <p:ph type="sldImg"/>
          </p:nvPr>
        </p:nvSpPr>
        <p:spPr>
          <a:prstGeom prst="rect">
            <a:avLst/>
          </a:prstGeom>
        </p:spPr>
        <p:txBody>
          <a:bodyPr/>
          <a:lstStyle/>
          <a:p>
            <a:endParaRPr/>
          </a:p>
        </p:txBody>
      </p:sp>
      <p:sp>
        <p:nvSpPr>
          <p:cNvPr id="802" name="Shape 802"/>
          <p:cNvSpPr>
            <a:spLocks noGrp="1"/>
          </p:cNvSpPr>
          <p:nvPr>
            <p:ph type="body" sz="quarter" idx="1"/>
          </p:nvPr>
        </p:nvSpPr>
        <p:spPr>
          <a:prstGeom prst="rect">
            <a:avLst/>
          </a:prstGeom>
        </p:spPr>
        <p:txBody>
          <a:bodyPr/>
          <a:lstStyle/>
          <a:p>
            <a:pPr>
              <a:spcBef>
                <a:spcPts val="600"/>
              </a:spcBef>
            </a:pPr>
            <a:r>
              <a:rPr dirty="0"/>
              <a:t>In addition to hyperplasia, microscopic examination of a biopsy specimen can detect another type of noncancerous condition called “dysplasia.” </a:t>
            </a:r>
          </a:p>
          <a:p>
            <a:pPr>
              <a:spcBef>
                <a:spcPts val="600"/>
              </a:spcBef>
            </a:pPr>
            <a:r>
              <a:rPr dirty="0"/>
              <a:t>Dysplasia is an abnormal type of excessive cell proliferation characterized by loss of normal tissue arrangement and cell structure.</a:t>
            </a:r>
          </a:p>
          <a:p>
            <a:pPr>
              <a:spcBef>
                <a:spcPts val="600"/>
              </a:spcBef>
            </a:pPr>
            <a:r>
              <a:rPr dirty="0"/>
              <a:t>Causes: external e.g. radiation, inflammation, toxic chemicals</a:t>
            </a:r>
          </a:p>
          <a:p>
            <a:pPr>
              <a:spcBef>
                <a:spcPts val="600"/>
              </a:spcBef>
            </a:pPr>
            <a:r>
              <a:rPr dirty="0"/>
              <a:t>Often such cells revert back to normal behavior, but occasionally they gradually become malignant. Because of their potential for becoming malignant, areas of dysplasia should be closely monitored by a health professional. Sometimes they need treatment.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6" name="Shape 796"/>
          <p:cNvSpPr>
            <a:spLocks noGrp="1" noRot="1" noChangeAspect="1"/>
          </p:cNvSpPr>
          <p:nvPr>
            <p:ph type="sldImg"/>
          </p:nvPr>
        </p:nvSpPr>
        <p:spPr>
          <a:prstGeom prst="rect">
            <a:avLst/>
          </a:prstGeom>
        </p:spPr>
        <p:txBody>
          <a:bodyPr/>
          <a:lstStyle/>
          <a:p>
            <a:endParaRPr/>
          </a:p>
        </p:txBody>
      </p:sp>
      <p:sp>
        <p:nvSpPr>
          <p:cNvPr id="797" name="Shape 797"/>
          <p:cNvSpPr>
            <a:spLocks noGrp="1"/>
          </p:cNvSpPr>
          <p:nvPr>
            <p:ph type="body" sz="quarter" idx="1"/>
          </p:nvPr>
        </p:nvSpPr>
        <p:spPr>
          <a:prstGeom prst="rect">
            <a:avLst/>
          </a:prstGeom>
        </p:spPr>
        <p:txBody>
          <a:bodyPr/>
          <a:lstStyle/>
          <a:p>
            <a:pPr>
              <a:spcBef>
                <a:spcPts val="600"/>
              </a:spcBef>
            </a:pPr>
            <a:r>
              <a:t>In addition to hyperplasia, microscopic examination of a biopsy specimen can detect another type of noncancerous condition called “dysplasia.” </a:t>
            </a:r>
          </a:p>
          <a:p>
            <a:pPr>
              <a:spcBef>
                <a:spcPts val="600"/>
              </a:spcBef>
            </a:pPr>
            <a:r>
              <a:t>Dysplasia is an abnormal type of excessive cell proliferation characterized by loss of normal tissue arrangement and cell structure.</a:t>
            </a:r>
          </a:p>
          <a:p>
            <a:pPr>
              <a:spcBef>
                <a:spcPts val="600"/>
              </a:spcBef>
            </a:pPr>
            <a:r>
              <a:t>Causes: external e.g. radiation, inflammation, toxic chemicals</a:t>
            </a:r>
          </a:p>
          <a:p>
            <a:pPr>
              <a:spcBef>
                <a:spcPts val="600"/>
              </a:spcBef>
            </a:pPr>
            <a:r>
              <a:t>Often such cells revert back to normal behavior, but occasionally they gradually become malignant. Because of their potential for becoming malignant, areas of dysplasia should be closely monitored by a health professional. Sometimes they need treatment.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 name="Shape 788"/>
          <p:cNvSpPr>
            <a:spLocks noGrp="1" noRot="1" noChangeAspect="1"/>
          </p:cNvSpPr>
          <p:nvPr>
            <p:ph type="sldImg"/>
          </p:nvPr>
        </p:nvSpPr>
        <p:spPr>
          <a:prstGeom prst="rect">
            <a:avLst/>
          </a:prstGeom>
        </p:spPr>
        <p:txBody>
          <a:bodyPr/>
          <a:lstStyle/>
          <a:p>
            <a:endParaRPr/>
          </a:p>
        </p:txBody>
      </p:sp>
      <p:sp>
        <p:nvSpPr>
          <p:cNvPr id="789" name="Shape 789"/>
          <p:cNvSpPr>
            <a:spLocks noGrp="1"/>
          </p:cNvSpPr>
          <p:nvPr>
            <p:ph type="body" sz="quarter" idx="1"/>
          </p:nvPr>
        </p:nvSpPr>
        <p:spPr>
          <a:prstGeom prst="rect">
            <a:avLst/>
          </a:prstGeom>
        </p:spPr>
        <p:txBody>
          <a:bodyPr/>
          <a:lstStyle/>
          <a:p>
            <a:pPr>
              <a:spcBef>
                <a:spcPts val="600"/>
              </a:spcBef>
            </a:pPr>
            <a:r>
              <a:t>Instead of finding a benign or malignant tumor, microscopic examination of a biopsy specimen will sometimes detect a condition called “metaplasia.” This is when one cell type is substituted for another cell type</a:t>
            </a:r>
          </a:p>
          <a:p>
            <a:pPr>
              <a:spcBef>
                <a:spcPts val="600"/>
              </a:spcBef>
            </a:pPr>
            <a:r>
              <a:t>Causes: inflammation, vitamin deficiency, chromic irritation, chemicals.</a:t>
            </a:r>
          </a:p>
          <a:p>
            <a:pPr>
              <a:spcBef>
                <a:spcPts val="600"/>
              </a:spcBef>
            </a:pPr>
            <a:r>
              <a:t>Reversible: remove the problem e.g. correct the vitamin deficiency, correct the problem.</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B6A173-EF80-4F1A-A2BF-AAF914570FF3}" type="slidenum">
              <a:rPr lang="en-US" smtClean="0"/>
              <a:pPr/>
              <a:t>31</a:t>
            </a:fld>
            <a:endParaRPr lang="en-US"/>
          </a:p>
        </p:txBody>
      </p:sp>
    </p:spTree>
    <p:extLst>
      <p:ext uri="{BB962C8B-B14F-4D97-AF65-F5344CB8AC3E}">
        <p14:creationId xmlns:p14="http://schemas.microsoft.com/office/powerpoint/2010/main" val="42478334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1" name="Shape 811"/>
          <p:cNvSpPr>
            <a:spLocks noGrp="1" noRot="1" noChangeAspect="1"/>
          </p:cNvSpPr>
          <p:nvPr>
            <p:ph type="sldImg"/>
          </p:nvPr>
        </p:nvSpPr>
        <p:spPr>
          <a:prstGeom prst="rect">
            <a:avLst/>
          </a:prstGeom>
        </p:spPr>
        <p:txBody>
          <a:bodyPr/>
          <a:lstStyle/>
          <a:p>
            <a:endParaRPr/>
          </a:p>
        </p:txBody>
      </p:sp>
      <p:sp>
        <p:nvSpPr>
          <p:cNvPr id="812" name="Shape 812"/>
          <p:cNvSpPr>
            <a:spLocks noGrp="1"/>
          </p:cNvSpPr>
          <p:nvPr>
            <p:ph type="body" sz="quarter" idx="1"/>
          </p:nvPr>
        </p:nvSpPr>
        <p:spPr>
          <a:prstGeom prst="rect">
            <a:avLst/>
          </a:prstGeom>
        </p:spPr>
        <p:txBody>
          <a:bodyPr/>
          <a:lstStyle>
            <a:lvl1pPr>
              <a:spcBef>
                <a:spcPts val="600"/>
              </a:spcBef>
            </a:lvl1pPr>
          </a:lstStyle>
          <a:p>
            <a:r>
              <a:rPr dirty="0" smtClean="0"/>
              <a:t>In </a:t>
            </a:r>
            <a:r>
              <a:rPr dirty="0"/>
              <a:t>Latin, the term “in situ” means “in place,” so carcinoma in situ refers to an uncontrolled growth of cells that remains in the original location. However, </a:t>
            </a:r>
            <a:r>
              <a:rPr dirty="0" smtClean="0"/>
              <a:t>and</a:t>
            </a:r>
            <a:r>
              <a:rPr dirty="0"/>
              <a:t>, therefore, is usually removed surgically, if possible.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SzPct val="100000"/>
              <a:buAutoNum type="arabicPeriod"/>
            </a:pPr>
            <a:r>
              <a:rPr lang="en-US" dirty="0" smtClean="0"/>
              <a:t>Apoptosis defiance: Cancer cells do not necessarily undergo apoptosis the way normal cells with imperfections do. In addition, they tend to have a “longer” lifespan and continue dividing in the face of strong signals promoting apoptosis – a hallmark of cancer.</a:t>
            </a:r>
          </a:p>
          <a:p>
            <a:pPr marL="232943" indent="-232943">
              <a:buSzPct val="100000"/>
              <a:buAutoNum type="arabicPeriod"/>
            </a:pPr>
            <a:r>
              <a:rPr lang="en-US" dirty="0" smtClean="0"/>
              <a:t>Angiogenesis: This is the term used to describe the ability of a tumor to create its own blood supply network, thereby, robbing the body of essential nutrients. The angiogenesis network also provides a transportation system for malignant cells to break off and travel to distant sites and cause metastatic disease.</a:t>
            </a:r>
          </a:p>
          <a:p>
            <a:endParaRPr lang="en-US" dirty="0"/>
          </a:p>
        </p:txBody>
      </p:sp>
      <p:sp>
        <p:nvSpPr>
          <p:cNvPr id="4" name="Slide Number Placeholder 3"/>
          <p:cNvSpPr>
            <a:spLocks noGrp="1"/>
          </p:cNvSpPr>
          <p:nvPr>
            <p:ph type="sldNum" sz="quarter" idx="10"/>
          </p:nvPr>
        </p:nvSpPr>
        <p:spPr/>
        <p:txBody>
          <a:bodyPr/>
          <a:lstStyle/>
          <a:p>
            <a:fld id="{7BB6A173-EF80-4F1A-A2BF-AAF914570FF3}" type="slidenum">
              <a:rPr lang="en-US" smtClean="0"/>
              <a:pPr/>
              <a:t>34</a:t>
            </a:fld>
            <a:endParaRPr lang="en-US"/>
          </a:p>
        </p:txBody>
      </p:sp>
    </p:spTree>
    <p:extLst>
      <p:ext uri="{BB962C8B-B14F-4D97-AF65-F5344CB8AC3E}">
        <p14:creationId xmlns:p14="http://schemas.microsoft.com/office/powerpoint/2010/main" val="3322953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B6A173-EF80-4F1A-A2BF-AAF914570FF3}" type="slidenum">
              <a:rPr lang="en-US" smtClean="0"/>
              <a:pPr/>
              <a:t>14</a:t>
            </a:fld>
            <a:endParaRPr lang="en-US"/>
          </a:p>
        </p:txBody>
      </p:sp>
    </p:spTree>
    <p:extLst>
      <p:ext uri="{BB962C8B-B14F-4D97-AF65-F5344CB8AC3E}">
        <p14:creationId xmlns:p14="http://schemas.microsoft.com/office/powerpoint/2010/main" val="2775582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8" name="Shape 818"/>
          <p:cNvSpPr>
            <a:spLocks noGrp="1" noRot="1" noChangeAspect="1"/>
          </p:cNvSpPr>
          <p:nvPr>
            <p:ph type="sldImg"/>
          </p:nvPr>
        </p:nvSpPr>
        <p:spPr>
          <a:prstGeom prst="rect">
            <a:avLst/>
          </a:prstGeom>
        </p:spPr>
        <p:txBody>
          <a:bodyPr/>
          <a:lstStyle/>
          <a:p>
            <a:endParaRPr/>
          </a:p>
        </p:txBody>
      </p:sp>
      <p:sp>
        <p:nvSpPr>
          <p:cNvPr id="819" name="Shape 819"/>
          <p:cNvSpPr>
            <a:spLocks noGrp="1"/>
          </p:cNvSpPr>
          <p:nvPr>
            <p:ph type="body" sz="quarter" idx="1"/>
          </p:nvPr>
        </p:nvSpPr>
        <p:spPr>
          <a:prstGeom prst="rect">
            <a:avLst/>
          </a:prstGeom>
        </p:spPr>
        <p:txBody>
          <a:bodyPr/>
          <a:lstStyle/>
          <a:p>
            <a:pPr marL="232943" indent="-232943"/>
            <a:r>
              <a:rPr dirty="0"/>
              <a:t>In order to understand the process by which a normal cell transforms into a malignant cell, we will explore the three-stage theory of carcinogenesis (</a:t>
            </a:r>
            <a:r>
              <a:rPr dirty="0" err="1"/>
              <a:t>Rieger</a:t>
            </a:r>
            <a:r>
              <a:rPr dirty="0"/>
              <a:t>, 2004; Volker, 2005</a:t>
            </a:r>
            <a:r>
              <a:rPr dirty="0" smtClean="0"/>
              <a:t>).</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46140">
              <a:defRPr/>
            </a:pPr>
            <a:r>
              <a:rPr lang="en-US" baseline="0" dirty="0"/>
              <a:t>Tedder, M. &amp; Eggert, J. (2017). Biology of Cancer. In Eggert, J. (Ed.) </a:t>
            </a:r>
            <a:r>
              <a:rPr lang="en-US" i="1" baseline="0" dirty="0"/>
              <a:t>Cancer Basics </a:t>
            </a:r>
            <a:r>
              <a:rPr lang="en-US" i="0" baseline="0" dirty="0"/>
              <a:t>(2</a:t>
            </a:r>
            <a:r>
              <a:rPr lang="en-US" i="0" baseline="30000" dirty="0"/>
              <a:t>nd</a:t>
            </a:r>
            <a:r>
              <a:rPr lang="en-US" i="0" baseline="0" dirty="0"/>
              <a:t> Ed.). Pittsburgh, PA: Oncology Nursing Society.</a:t>
            </a:r>
            <a:endParaRPr lang="en-US" i="0" dirty="0"/>
          </a:p>
          <a:p>
            <a:endParaRPr lang="en-US" dirty="0"/>
          </a:p>
        </p:txBody>
      </p:sp>
      <p:sp>
        <p:nvSpPr>
          <p:cNvPr id="4" name="Slide Number Placeholder 3"/>
          <p:cNvSpPr>
            <a:spLocks noGrp="1"/>
          </p:cNvSpPr>
          <p:nvPr>
            <p:ph type="sldNum" sz="quarter" idx="10"/>
          </p:nvPr>
        </p:nvSpPr>
        <p:spPr/>
        <p:txBody>
          <a:bodyPr/>
          <a:lstStyle/>
          <a:p>
            <a:fld id="{C0E81FB0-F896-B345-9E42-E33BEBA9CB3E}" type="slidenum">
              <a:rPr lang="en-US" smtClean="0"/>
              <a:pPr/>
              <a:t>17</a:t>
            </a:fld>
            <a:endParaRPr lang="en-US" dirty="0"/>
          </a:p>
        </p:txBody>
      </p:sp>
    </p:spTree>
    <p:extLst>
      <p:ext uri="{BB962C8B-B14F-4D97-AF65-F5344CB8AC3E}">
        <p14:creationId xmlns:p14="http://schemas.microsoft.com/office/powerpoint/2010/main" val="2919791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44083">
              <a:defRPr/>
            </a:pPr>
            <a:r>
              <a:rPr lang="en-US" dirty="0"/>
              <a:t>Here you see the double helix DNA with the base pairs lines up. One chromosome is also pulled out to show the parts:</a:t>
            </a:r>
          </a:p>
          <a:p>
            <a:pPr defTabSz="844083">
              <a:defRPr/>
            </a:pPr>
            <a:r>
              <a:rPr lang="en-US" dirty="0"/>
              <a:t>Chromosome: </a:t>
            </a:r>
            <a:r>
              <a:rPr lang="en-US" sz="1100" dirty="0"/>
              <a:t>Discrete physical structures inside a cell nucleus that consist of proteins and DNA organized into genes.</a:t>
            </a:r>
          </a:p>
          <a:p>
            <a:pPr defTabSz="844083">
              <a:defRPr/>
            </a:pPr>
            <a:endParaRPr lang="en-US" sz="1100" dirty="0"/>
          </a:p>
          <a:p>
            <a:pPr defTabSz="844083">
              <a:defRPr/>
            </a:pPr>
            <a:r>
              <a:rPr lang="en-US" sz="1100" dirty="0"/>
              <a:t>Telomeres: the ends of a chromosome. Each time a cell divides, the telomeres lose a small amount of DNA and become shorter and over  time, the cells die. In cancer cells the telomeres do not get shorter, and may become longer, as the cells divide.</a:t>
            </a:r>
          </a:p>
          <a:p>
            <a:pPr defTabSz="844083">
              <a:defRPr/>
            </a:pPr>
            <a:endParaRPr lang="en-US" sz="1100" dirty="0"/>
          </a:p>
          <a:p>
            <a:pPr defTabSz="844083">
              <a:defRPr/>
            </a:pPr>
            <a:r>
              <a:rPr lang="en-US" sz="1100" dirty="0"/>
              <a:t>Centromere: the constricted point at which the two chromatids forming the chromosome are joined together.</a:t>
            </a:r>
          </a:p>
          <a:p>
            <a:pPr defTabSz="844083">
              <a:defRPr/>
            </a:pPr>
            <a:endParaRPr lang="en-US" sz="1100" dirty="0"/>
          </a:p>
          <a:p>
            <a:pPr defTabSz="844083">
              <a:defRPr/>
            </a:pPr>
            <a:r>
              <a:rPr lang="en-US" sz="1100" dirty="0"/>
              <a:t>Chromatid:  Either of the two strands formed when a chromosome duplicates itself as part of the early stages of cell division. </a:t>
            </a:r>
          </a:p>
          <a:p>
            <a:pPr defTabSz="844083">
              <a:defRPr/>
            </a:pPr>
            <a:endParaRPr lang="en-US" sz="1100" dirty="0"/>
          </a:p>
          <a:p>
            <a:pPr defTabSz="844083">
              <a:defRPr/>
            </a:pPr>
            <a:r>
              <a:rPr lang="en-US" sz="1100" dirty="0"/>
              <a:t>All human chromosomes have 2 </a:t>
            </a:r>
            <a:r>
              <a:rPr lang="en-US" sz="1100" b="1" dirty="0"/>
              <a:t>arms</a:t>
            </a:r>
            <a:r>
              <a:rPr lang="en-US" sz="1100" dirty="0"/>
              <a:t> - the </a:t>
            </a:r>
            <a:r>
              <a:rPr lang="en-US" sz="1100" b="1" dirty="0"/>
              <a:t>p</a:t>
            </a:r>
            <a:r>
              <a:rPr lang="en-US" sz="1100" dirty="0"/>
              <a:t> (short) </a:t>
            </a:r>
            <a:r>
              <a:rPr lang="en-US" sz="1100" b="1" dirty="0"/>
              <a:t>arm</a:t>
            </a:r>
            <a:r>
              <a:rPr lang="en-US" sz="1100" dirty="0"/>
              <a:t> and the </a:t>
            </a:r>
            <a:r>
              <a:rPr lang="en-US" sz="1100" b="1" dirty="0"/>
              <a:t>q</a:t>
            </a:r>
            <a:r>
              <a:rPr lang="en-US" sz="1100" dirty="0"/>
              <a:t> (long) </a:t>
            </a:r>
            <a:r>
              <a:rPr lang="en-US" sz="1100" b="1" dirty="0"/>
              <a:t>arm</a:t>
            </a:r>
            <a:r>
              <a:rPr lang="en-US" sz="1100" dirty="0"/>
              <a:t> - they are separated from each other by the centromere.</a:t>
            </a:r>
            <a:endParaRPr lang="en-US" dirty="0"/>
          </a:p>
          <a:p>
            <a:pPr defTabSz="844083">
              <a:defRPr/>
            </a:pPr>
            <a:endParaRPr lang="en-US" dirty="0"/>
          </a:p>
          <a:p>
            <a:pPr defTabSz="844083">
              <a:defRPr/>
            </a:pPr>
            <a:r>
              <a:rPr lang="en-US" dirty="0"/>
              <a:t>Image courtesy of the National Institutes of Health (currently in Cancer Basics course)</a:t>
            </a:r>
          </a:p>
          <a:p>
            <a:endParaRPr lang="en-US" dirty="0"/>
          </a:p>
        </p:txBody>
      </p:sp>
      <p:sp>
        <p:nvSpPr>
          <p:cNvPr id="4" name="Slide Number Placeholder 3"/>
          <p:cNvSpPr>
            <a:spLocks noGrp="1"/>
          </p:cNvSpPr>
          <p:nvPr>
            <p:ph type="sldNum" sz="quarter" idx="10"/>
          </p:nvPr>
        </p:nvSpPr>
        <p:spPr/>
        <p:txBody>
          <a:bodyPr/>
          <a:lstStyle/>
          <a:p>
            <a:fld id="{A4C79C88-A3DE-49F2-B507-CB06DCF93A20}" type="slidenum">
              <a:rPr lang="en-US" smtClean="0"/>
              <a:pPr/>
              <a:t>18</a:t>
            </a:fld>
            <a:endParaRPr lang="en-US"/>
          </a:p>
        </p:txBody>
      </p:sp>
    </p:spTree>
    <p:extLst>
      <p:ext uri="{BB962C8B-B14F-4D97-AF65-F5344CB8AC3E}">
        <p14:creationId xmlns:p14="http://schemas.microsoft.com/office/powerpoint/2010/main" val="2095100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46140">
              <a:defRPr/>
            </a:pPr>
            <a:r>
              <a:rPr lang="en-US" baseline="0" dirty="0"/>
              <a:t>Any mutation in this cell division process can lead to disease such as cancer. </a:t>
            </a:r>
          </a:p>
          <a:p>
            <a:pPr defTabSz="446140">
              <a:defRPr/>
            </a:pPr>
            <a:endParaRPr lang="en-US" baseline="0" dirty="0"/>
          </a:p>
          <a:p>
            <a:endParaRPr lang="en-US" dirty="0"/>
          </a:p>
        </p:txBody>
      </p:sp>
      <p:sp>
        <p:nvSpPr>
          <p:cNvPr id="4" name="Slide Number Placeholder 3"/>
          <p:cNvSpPr>
            <a:spLocks noGrp="1"/>
          </p:cNvSpPr>
          <p:nvPr>
            <p:ph type="sldNum" sz="quarter" idx="10"/>
          </p:nvPr>
        </p:nvSpPr>
        <p:spPr/>
        <p:txBody>
          <a:bodyPr/>
          <a:lstStyle/>
          <a:p>
            <a:fld id="{C0E81FB0-F896-B345-9E42-E33BEBA9CB3E}" type="slidenum">
              <a:rPr lang="en-US" smtClean="0"/>
              <a:pPr/>
              <a:t>19</a:t>
            </a:fld>
            <a:endParaRPr lang="en-US" dirty="0"/>
          </a:p>
        </p:txBody>
      </p:sp>
    </p:spTree>
    <p:extLst>
      <p:ext uri="{BB962C8B-B14F-4D97-AF65-F5344CB8AC3E}">
        <p14:creationId xmlns:p14="http://schemas.microsoft.com/office/powerpoint/2010/main" val="33692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a:latin typeface="Arial" pitchFamily="-107" charset="0"/>
              </a:rPr>
              <a:t>Gap 0 (G0):</a:t>
            </a:r>
            <a:r>
              <a:rPr lang="en-US" dirty="0">
                <a:latin typeface="Arial" pitchFamily="-107" charset="0"/>
              </a:rPr>
              <a:t>  Resting Phase</a:t>
            </a:r>
          </a:p>
          <a:p>
            <a:pPr eaLnBrk="1" hangingPunct="1"/>
            <a:endParaRPr lang="en-US" b="1" dirty="0">
              <a:latin typeface="Arial" pitchFamily="-107" charset="0"/>
            </a:endParaRPr>
          </a:p>
          <a:p>
            <a:pPr eaLnBrk="1" hangingPunct="1"/>
            <a:r>
              <a:rPr lang="en-US" b="1" dirty="0">
                <a:latin typeface="Arial" pitchFamily="-107" charset="0"/>
              </a:rPr>
              <a:t>Gap 1 (G1):</a:t>
            </a:r>
            <a:r>
              <a:rPr lang="en-US" dirty="0">
                <a:latin typeface="Arial" pitchFamily="-107" charset="0"/>
              </a:rPr>
              <a:t>  Post-mitotic Phase          (RNA &amp; protein synthesis)</a:t>
            </a:r>
          </a:p>
          <a:p>
            <a:pPr eaLnBrk="1" hangingPunct="1"/>
            <a:endParaRPr lang="en-US" b="1" dirty="0">
              <a:latin typeface="Arial" pitchFamily="-107" charset="0"/>
            </a:endParaRPr>
          </a:p>
          <a:p>
            <a:pPr eaLnBrk="1" hangingPunct="1"/>
            <a:r>
              <a:rPr lang="en-US" b="1" dirty="0">
                <a:latin typeface="Arial" pitchFamily="-107" charset="0"/>
              </a:rPr>
              <a:t>Synthesis (S):</a:t>
            </a:r>
            <a:r>
              <a:rPr lang="en-US" dirty="0">
                <a:latin typeface="Arial" pitchFamily="-107" charset="0"/>
              </a:rPr>
              <a:t>  DNA synthesis, where DNA is replicated</a:t>
            </a:r>
          </a:p>
          <a:p>
            <a:pPr eaLnBrk="1" hangingPunct="1"/>
            <a:endParaRPr lang="en-US" b="1" dirty="0">
              <a:latin typeface="Arial" pitchFamily="-107" charset="0"/>
            </a:endParaRPr>
          </a:p>
          <a:p>
            <a:pPr eaLnBrk="1" hangingPunct="1"/>
            <a:r>
              <a:rPr lang="en-US" b="1" dirty="0">
                <a:latin typeface="Arial" pitchFamily="-107" charset="0"/>
              </a:rPr>
              <a:t>Gap 2 (G2):</a:t>
            </a:r>
            <a:r>
              <a:rPr lang="en-US" dirty="0" err="1">
                <a:latin typeface="Arial" pitchFamily="-107" charset="0"/>
              </a:rPr>
              <a:t>Premitotic</a:t>
            </a:r>
            <a:r>
              <a:rPr lang="en-US" dirty="0">
                <a:latin typeface="Arial" pitchFamily="-107" charset="0"/>
              </a:rPr>
              <a:t> Phase    (preparation for division)</a:t>
            </a:r>
          </a:p>
          <a:p>
            <a:pPr eaLnBrk="1" hangingPunct="1"/>
            <a:endParaRPr lang="en-US" b="1" dirty="0">
              <a:latin typeface="Arial" pitchFamily="-107" charset="0"/>
            </a:endParaRPr>
          </a:p>
          <a:p>
            <a:pPr eaLnBrk="1" hangingPunct="1"/>
            <a:r>
              <a:rPr lang="en-US" b="1" dirty="0">
                <a:latin typeface="Arial" pitchFamily="-107" charset="0"/>
              </a:rPr>
              <a:t>Mitosis (M):</a:t>
            </a:r>
            <a:r>
              <a:rPr lang="en-US" dirty="0">
                <a:latin typeface="Arial" pitchFamily="-107" charset="0"/>
              </a:rPr>
              <a:t>  Cell division occurs</a:t>
            </a:r>
          </a:p>
          <a:p>
            <a:pPr eaLnBrk="1" hangingPunct="1"/>
            <a:endParaRPr lang="en-US" dirty="0">
              <a:latin typeface="Arial" pitchFamily="-107" charset="0"/>
            </a:endParaRPr>
          </a:p>
          <a:p>
            <a:pPr eaLnBrk="1" hangingPunct="1"/>
            <a:endParaRPr lang="en-US" dirty="0">
              <a:latin typeface="Arial" pitchFamily="-107" charset="0"/>
            </a:endParaRPr>
          </a:p>
          <a:p>
            <a:pPr eaLnBrk="1" hangingPunct="1"/>
            <a:r>
              <a:rPr lang="en-US" b="1" dirty="0">
                <a:latin typeface="Arial" pitchFamily="-107" charset="0"/>
              </a:rPr>
              <a:t>Cyclin-Dependent Kinases </a:t>
            </a:r>
            <a:r>
              <a:rPr lang="en-US" b="0" dirty="0">
                <a:latin typeface="Arial" pitchFamily="-107" charset="0"/>
              </a:rPr>
              <a:t>are families of enzymes that trigger movement through the cell cycle. The Cyclin-CDK complexes serve as checkpoints throughout the cycle.</a:t>
            </a:r>
          </a:p>
          <a:p>
            <a:pPr eaLnBrk="1" hangingPunct="1"/>
            <a:endParaRPr lang="en-US" b="0" dirty="0">
              <a:latin typeface="Arial" pitchFamily="-107" charset="0"/>
            </a:endParaRPr>
          </a:p>
          <a:p>
            <a:pPr eaLnBrk="1" hangingPunct="1"/>
            <a:r>
              <a:rPr lang="en-US" b="0" dirty="0">
                <a:latin typeface="Arial" pitchFamily="-107" charset="0"/>
              </a:rPr>
              <a:t>(Polovich, Olsen &amp; LeFebvre, 2014)</a:t>
            </a:r>
            <a:endParaRPr lang="en-US" b="1" dirty="0"/>
          </a:p>
        </p:txBody>
      </p:sp>
      <p:sp>
        <p:nvSpPr>
          <p:cNvPr id="4" name="Slide Number Placeholder 3"/>
          <p:cNvSpPr>
            <a:spLocks noGrp="1"/>
          </p:cNvSpPr>
          <p:nvPr>
            <p:ph type="sldNum" sz="quarter" idx="10"/>
          </p:nvPr>
        </p:nvSpPr>
        <p:spPr/>
        <p:txBody>
          <a:bodyPr/>
          <a:lstStyle/>
          <a:p>
            <a:fld id="{A4C79C88-A3DE-49F2-B507-CB06DCF93A20}" type="slidenum">
              <a:rPr lang="en-US" smtClean="0"/>
              <a:pPr/>
              <a:t>20</a:t>
            </a:fld>
            <a:endParaRPr lang="en-US"/>
          </a:p>
        </p:txBody>
      </p:sp>
    </p:spTree>
    <p:extLst>
      <p:ext uri="{BB962C8B-B14F-4D97-AF65-F5344CB8AC3E}">
        <p14:creationId xmlns:p14="http://schemas.microsoft.com/office/powerpoint/2010/main" val="5134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txBox="1"/>
          <p:nvPr/>
        </p:nvSpPr>
        <p:spPr>
          <a:xfrm>
            <a:off x="3956051" y="8818563"/>
            <a:ext cx="3027363" cy="463551"/>
          </a:xfrm>
          <a:prstGeom prst="rect">
            <a:avLst/>
          </a:prstGeom>
          <a:noFill/>
          <a:ln>
            <a:noFill/>
          </a:ln>
        </p:spPr>
        <p:txBody>
          <a:bodyPr spcFirstLastPara="1" wrap="square" lIns="90701" tIns="45351" rIns="90701" bIns="45351" anchor="b" anchorCtr="0">
            <a:noAutofit/>
          </a:bodyPr>
          <a:lstStyle/>
          <a:p>
            <a:pPr algn="r"/>
            <a:fld id="{00000000-1234-1234-1234-123412341234}" type="slidenum">
              <a:rPr lang="en-US" sz="1200">
                <a:solidFill>
                  <a:schemeClr val="dk1"/>
                </a:solidFill>
                <a:latin typeface="Arial"/>
                <a:ea typeface="Arial"/>
                <a:cs typeface="Arial"/>
                <a:sym typeface="Arial"/>
              </a:rPr>
              <a:pPr algn="r"/>
              <a:t>21</a:t>
            </a:fld>
            <a:endParaRPr sz="1200">
              <a:solidFill>
                <a:schemeClr val="dk1"/>
              </a:solidFill>
              <a:latin typeface="Arial"/>
              <a:ea typeface="Arial"/>
              <a:cs typeface="Arial"/>
              <a:sym typeface="Arial"/>
            </a:endParaRPr>
          </a:p>
        </p:txBody>
      </p:sp>
      <p:sp>
        <p:nvSpPr>
          <p:cNvPr id="285" name="Shape 285"/>
          <p:cNvSpPr>
            <a:spLocks noGrp="1" noRot="1" noChangeAspect="1"/>
          </p:cNvSpPr>
          <p:nvPr>
            <p:ph type="sldImg" idx="2"/>
          </p:nvPr>
        </p:nvSpPr>
        <p:spPr>
          <a:xfrm>
            <a:off x="1169988" y="696913"/>
            <a:ext cx="4643437" cy="34813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med" len="med"/>
            <a:tailEnd type="none" w="med" len="med"/>
          </a:ln>
        </p:spPr>
      </p:sp>
      <p:sp>
        <p:nvSpPr>
          <p:cNvPr id="286" name="Shape 286"/>
          <p:cNvSpPr txBox="1">
            <a:spLocks noGrp="1"/>
          </p:cNvSpPr>
          <p:nvPr>
            <p:ph type="body" idx="1"/>
          </p:nvPr>
        </p:nvSpPr>
        <p:spPr>
          <a:xfrm>
            <a:off x="698501" y="4410075"/>
            <a:ext cx="5587999" cy="4176714"/>
          </a:xfrm>
          <a:prstGeom prst="rect">
            <a:avLst/>
          </a:prstGeom>
          <a:noFill/>
          <a:ln>
            <a:noFill/>
          </a:ln>
        </p:spPr>
        <p:txBody>
          <a:bodyPr spcFirstLastPara="1" wrap="square" lIns="90701" tIns="45351" rIns="90701" bIns="45351" anchor="t" anchorCtr="0">
            <a:noAutofit/>
          </a:bodyPr>
          <a:lstStyle/>
          <a:p>
            <a:r>
              <a:rPr lang="en-US" dirty="0">
                <a:solidFill>
                  <a:schemeClr val="dk1"/>
                </a:solidFill>
                <a:latin typeface="Calibri"/>
                <a:ea typeface="Calibri"/>
                <a:cs typeface="Calibri"/>
                <a:sym typeface="Calibri"/>
              </a:rPr>
              <a:t>2 mins</a:t>
            </a:r>
            <a:endParaRPr dirty="0">
              <a:solidFill>
                <a:schemeClr val="dk1"/>
              </a:solidFill>
              <a:latin typeface="Calibri"/>
              <a:ea typeface="Calibri"/>
              <a:cs typeface="Calibri"/>
              <a:sym typeface="Calibri"/>
            </a:endParaRPr>
          </a:p>
          <a:p>
            <a:pPr>
              <a:spcBef>
                <a:spcPts val="352"/>
              </a:spcBef>
            </a:pPr>
            <a:endParaRPr dirty="0">
              <a:solidFill>
                <a:schemeClr val="dk1"/>
              </a:solidFill>
              <a:latin typeface="Calibri"/>
              <a:ea typeface="Calibri"/>
              <a:cs typeface="Calibri"/>
              <a:sym typeface="Calibri"/>
            </a:endParaRPr>
          </a:p>
          <a:p>
            <a:pPr>
              <a:spcBef>
                <a:spcPts val="352"/>
              </a:spcBef>
            </a:pPr>
            <a:r>
              <a:rPr lang="en-US" b="1" dirty="0">
                <a:solidFill>
                  <a:schemeClr val="dk1"/>
                </a:solidFill>
                <a:latin typeface="Calibri"/>
                <a:ea typeface="Calibri"/>
                <a:cs typeface="Calibri"/>
                <a:sym typeface="Calibri"/>
              </a:rPr>
              <a:t>Steps:</a:t>
            </a:r>
            <a:endParaRPr dirty="0"/>
          </a:p>
          <a:p>
            <a:pPr>
              <a:spcBef>
                <a:spcPts val="352"/>
              </a:spcBef>
            </a:pPr>
            <a:endParaRPr dirty="0">
              <a:solidFill>
                <a:schemeClr val="dk1"/>
              </a:solidFill>
              <a:latin typeface="Calibri"/>
              <a:ea typeface="Calibri"/>
              <a:cs typeface="Calibri"/>
              <a:sym typeface="Calibri"/>
            </a:endParaRPr>
          </a:p>
          <a:p>
            <a:pPr marL="223070" indent="-223070">
              <a:spcBef>
                <a:spcPts val="352"/>
              </a:spcBef>
              <a:buClr>
                <a:schemeClr val="dk1"/>
              </a:buClr>
              <a:buSzPts val="1200"/>
              <a:buFont typeface="Calibri"/>
              <a:buAutoNum type="arabicPeriod"/>
            </a:pPr>
            <a:r>
              <a:rPr lang="en-US" dirty="0">
                <a:solidFill>
                  <a:schemeClr val="dk1"/>
                </a:solidFill>
                <a:latin typeface="Calibri"/>
                <a:ea typeface="Calibri"/>
                <a:cs typeface="Calibri"/>
                <a:sym typeface="Calibri"/>
              </a:rPr>
              <a:t>Explain that here we can see what happens with a cell develops abnormally, and divides in an uncontrolled manner.</a:t>
            </a:r>
            <a:endParaRPr dirty="0"/>
          </a:p>
          <a:p>
            <a:pPr marL="223070" indent="-148713">
              <a:spcBef>
                <a:spcPts val="352"/>
              </a:spcBef>
              <a:buClr>
                <a:schemeClr val="dk1"/>
              </a:buClr>
              <a:buSzPts val="1200"/>
            </a:pPr>
            <a:endParaRPr dirty="0">
              <a:solidFill>
                <a:schemeClr val="dk1"/>
              </a:solidFill>
              <a:latin typeface="Calibri"/>
              <a:ea typeface="Calibri"/>
              <a:cs typeface="Calibri"/>
              <a:sym typeface="Calibri"/>
            </a:endParaRPr>
          </a:p>
          <a:p>
            <a:pPr marL="223070" indent="-223070">
              <a:spcBef>
                <a:spcPts val="352"/>
              </a:spcBef>
              <a:buClr>
                <a:schemeClr val="dk1"/>
              </a:buClr>
              <a:buSzPts val="1200"/>
              <a:buFont typeface="Calibri"/>
              <a:buAutoNum type="arabicPeriod"/>
            </a:pPr>
            <a:r>
              <a:rPr lang="en-US" dirty="0">
                <a:solidFill>
                  <a:schemeClr val="dk1"/>
                </a:solidFill>
                <a:latin typeface="Calibri"/>
                <a:ea typeface="Calibri"/>
                <a:cs typeface="Calibri"/>
                <a:sym typeface="Calibri"/>
              </a:rPr>
              <a:t>Explain the labels on the cell division diagram and how this process leads to the division of cancer cells.</a:t>
            </a:r>
            <a:endParaRPr dirty="0"/>
          </a:p>
          <a:p>
            <a:pPr marL="223070" indent="-148713">
              <a:spcBef>
                <a:spcPts val="352"/>
              </a:spcBef>
              <a:buClr>
                <a:schemeClr val="dk1"/>
              </a:buClr>
              <a:buSzPts val="1200"/>
            </a:pPr>
            <a:endParaRPr dirty="0">
              <a:solidFill>
                <a:schemeClr val="dk1"/>
              </a:solidFill>
              <a:latin typeface="Calibri"/>
              <a:ea typeface="Calibri"/>
              <a:cs typeface="Calibri"/>
              <a:sym typeface="Calibri"/>
            </a:endParaRPr>
          </a:p>
          <a:p>
            <a:pPr marL="223070" indent="-223070">
              <a:spcBef>
                <a:spcPts val="352"/>
              </a:spcBef>
              <a:buClr>
                <a:schemeClr val="dk1"/>
              </a:buClr>
              <a:buSzPts val="1200"/>
              <a:buFont typeface="Calibri"/>
              <a:buAutoNum type="arabicPeriod"/>
            </a:pPr>
            <a:r>
              <a:rPr lang="en-US" dirty="0">
                <a:solidFill>
                  <a:schemeClr val="dk1"/>
                </a:solidFill>
                <a:latin typeface="Calibri"/>
                <a:ea typeface="Calibri"/>
                <a:cs typeface="Calibri"/>
                <a:sym typeface="Calibri"/>
              </a:rPr>
              <a:t>Ask participants to </a:t>
            </a:r>
            <a:r>
              <a:rPr lang="en-US" b="1" dirty="0">
                <a:solidFill>
                  <a:schemeClr val="dk1"/>
                </a:solidFill>
                <a:latin typeface="Calibri"/>
                <a:ea typeface="Calibri"/>
                <a:cs typeface="Calibri"/>
                <a:sym typeface="Calibri"/>
              </a:rPr>
              <a:t>discuss with their neighbor what they see going on in the picture</a:t>
            </a:r>
            <a:r>
              <a:rPr lang="en-US" dirty="0">
                <a:solidFill>
                  <a:schemeClr val="dk1"/>
                </a:solidFill>
                <a:latin typeface="Calibri"/>
                <a:ea typeface="Calibri"/>
                <a:cs typeface="Calibri"/>
                <a:sym typeface="Calibri"/>
              </a:rPr>
              <a:t> of cell division.  Discussing with a neighbor, or “pair and share” means that you talk to your partner, brainstorm ideas, report back to the group.  Remind them that all answers and ideas are okay, they are just being asked to describe what the see going on in this picture. </a:t>
            </a:r>
            <a:endParaRPr dirty="0"/>
          </a:p>
          <a:p>
            <a:pPr marL="223070" indent="-148713">
              <a:spcBef>
                <a:spcPts val="352"/>
              </a:spcBef>
              <a:buClr>
                <a:schemeClr val="dk1"/>
              </a:buClr>
              <a:buSzPts val="1200"/>
            </a:pPr>
            <a:endParaRPr dirty="0">
              <a:solidFill>
                <a:schemeClr val="dk1"/>
              </a:solidFill>
              <a:latin typeface="Calibri"/>
              <a:ea typeface="Calibri"/>
              <a:cs typeface="Calibri"/>
              <a:sym typeface="Calibri"/>
            </a:endParaRPr>
          </a:p>
          <a:p>
            <a:pPr marL="223070" indent="-223070">
              <a:spcBef>
                <a:spcPts val="352"/>
              </a:spcBef>
              <a:buClr>
                <a:schemeClr val="dk1"/>
              </a:buClr>
              <a:buSzPts val="1200"/>
              <a:buFont typeface="Calibri"/>
              <a:buAutoNum type="arabicPeriod"/>
            </a:pPr>
            <a:r>
              <a:rPr lang="en-US" dirty="0">
                <a:solidFill>
                  <a:schemeClr val="dk1"/>
                </a:solidFill>
                <a:latin typeface="Calibri"/>
                <a:ea typeface="Calibri"/>
                <a:cs typeface="Calibri"/>
                <a:sym typeface="Calibri"/>
              </a:rPr>
              <a:t>After one minute of discussing, </a:t>
            </a:r>
            <a:r>
              <a:rPr lang="en-US" b="1" dirty="0">
                <a:solidFill>
                  <a:schemeClr val="dk1"/>
                </a:solidFill>
                <a:latin typeface="Calibri"/>
                <a:ea typeface="Calibri"/>
                <a:cs typeface="Calibri"/>
                <a:sym typeface="Calibri"/>
              </a:rPr>
              <a:t>ask someone to share their ideas</a:t>
            </a:r>
            <a:r>
              <a:rPr lang="en-US" dirty="0">
                <a:solidFill>
                  <a:schemeClr val="dk1"/>
                </a:solidFill>
                <a:latin typeface="Calibri"/>
                <a:ea typeface="Calibri"/>
                <a:cs typeface="Calibri"/>
                <a:sym typeface="Calibri"/>
              </a:rPr>
              <a:t>.  Explain </a:t>
            </a:r>
            <a:r>
              <a:rPr lang="en-US" dirty="0">
                <a:solidFill>
                  <a:srgbClr val="FF0000"/>
                </a:solidFill>
                <a:latin typeface="Calibri"/>
                <a:ea typeface="Calibri"/>
                <a:cs typeface="Calibri"/>
                <a:sym typeface="Calibri"/>
              </a:rPr>
              <a:t>that</a:t>
            </a:r>
            <a:r>
              <a:rPr lang="en-US" dirty="0">
                <a:solidFill>
                  <a:schemeClr val="dk1"/>
                </a:solidFill>
                <a:latin typeface="Calibri"/>
                <a:ea typeface="Calibri"/>
                <a:cs typeface="Calibri"/>
                <a:sym typeface="Calibri"/>
              </a:rPr>
              <a:t> cancerous cell growth is the result of a damaged cells dividing in an uncontrolled manner instead of dying.</a:t>
            </a:r>
            <a:endParaRPr dirty="0"/>
          </a:p>
          <a:p>
            <a:pPr>
              <a:spcBef>
                <a:spcPts val="352"/>
              </a:spcBef>
              <a:buClr>
                <a:schemeClr val="dk1"/>
              </a:buClr>
              <a:buSzPts val="1200"/>
            </a:pPr>
            <a:endParaRPr dirty="0">
              <a:solidFill>
                <a:schemeClr val="dk1"/>
              </a:solidFill>
              <a:latin typeface="Calibri"/>
              <a:ea typeface="Calibri"/>
              <a:cs typeface="Calibri"/>
              <a:sym typeface="Calibri"/>
            </a:endParaRPr>
          </a:p>
          <a:p>
            <a:pPr>
              <a:spcBef>
                <a:spcPts val="352"/>
              </a:spcBef>
              <a:buClr>
                <a:schemeClr val="dk1"/>
              </a:buClr>
              <a:buSzPts val="1200"/>
            </a:pPr>
            <a:endParaRPr b="1"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97527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endParaRPr lang="en-US"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D89E7A-8088-4C16-908A-89013BAE46E0}" type="datetime1">
              <a:rPr lang="en-US" smtClean="0"/>
              <a:pPr/>
              <a:t>5/29/2019</a:t>
            </a:fld>
            <a:endParaRPr lang="en-US"/>
          </a:p>
        </p:txBody>
      </p:sp>
      <p:sp>
        <p:nvSpPr>
          <p:cNvPr id="5" name="Footer Placeholder 4"/>
          <p:cNvSpPr>
            <a:spLocks noGrp="1"/>
          </p:cNvSpPr>
          <p:nvPr>
            <p:ph type="ftr" sz="quarter" idx="11"/>
          </p:nvPr>
        </p:nvSpPr>
        <p:spPr/>
        <p:txBody>
          <a:bodyPr/>
          <a:lstStyle/>
          <a:p>
            <a:r>
              <a:rPr lang="en-US" smtClean="0"/>
              <a:t>Kenya Chemosafe Program 2019</a:t>
            </a:r>
            <a:endParaRPr lang="en-US"/>
          </a:p>
        </p:txBody>
      </p:sp>
      <p:sp>
        <p:nvSpPr>
          <p:cNvPr id="6" name="Slide Number Placeholder 5"/>
          <p:cNvSpPr>
            <a:spLocks noGrp="1"/>
          </p:cNvSpPr>
          <p:nvPr>
            <p:ph type="sldNum" sz="quarter" idx="12"/>
          </p:nvPr>
        </p:nvSpPr>
        <p:spPr/>
        <p:txBody>
          <a:bodyPr/>
          <a:lstStyle/>
          <a:p>
            <a:fld id="{CCEDBE25-9C13-499A-A6B5-1F9CB146ACCB}" type="slidenum">
              <a:rPr lang="en-US" smtClean="0"/>
              <a:pPr/>
              <a:t>‹#›</a:t>
            </a:fld>
            <a:endParaRPr lang="en-US"/>
          </a:p>
        </p:txBody>
      </p:sp>
    </p:spTree>
    <p:extLst>
      <p:ext uri="{BB962C8B-B14F-4D97-AF65-F5344CB8AC3E}">
        <p14:creationId xmlns:p14="http://schemas.microsoft.com/office/powerpoint/2010/main" val="414116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A20133-0E9A-4DEE-8102-CC1F2090BB1B}" type="datetime1">
              <a:rPr lang="en-US" smtClean="0"/>
              <a:pPr/>
              <a:t>5/29/2019</a:t>
            </a:fld>
            <a:endParaRPr lang="en-US"/>
          </a:p>
        </p:txBody>
      </p:sp>
      <p:sp>
        <p:nvSpPr>
          <p:cNvPr id="5" name="Footer Placeholder 4"/>
          <p:cNvSpPr>
            <a:spLocks noGrp="1"/>
          </p:cNvSpPr>
          <p:nvPr>
            <p:ph type="ftr" sz="quarter" idx="11"/>
          </p:nvPr>
        </p:nvSpPr>
        <p:spPr/>
        <p:txBody>
          <a:bodyPr/>
          <a:lstStyle/>
          <a:p>
            <a:r>
              <a:rPr lang="en-US" smtClean="0"/>
              <a:t>Kenya Chemosafe Program 2019</a:t>
            </a:r>
            <a:endParaRPr lang="en-US"/>
          </a:p>
        </p:txBody>
      </p:sp>
      <p:sp>
        <p:nvSpPr>
          <p:cNvPr id="6" name="Slide Number Placeholder 5"/>
          <p:cNvSpPr>
            <a:spLocks noGrp="1"/>
          </p:cNvSpPr>
          <p:nvPr>
            <p:ph type="sldNum" sz="quarter" idx="12"/>
          </p:nvPr>
        </p:nvSpPr>
        <p:spPr/>
        <p:txBody>
          <a:bodyPr/>
          <a:lstStyle/>
          <a:p>
            <a:fld id="{CCEDBE25-9C13-499A-A6B5-1F9CB146ACCB}" type="slidenum">
              <a:rPr lang="en-US" smtClean="0"/>
              <a:pPr/>
              <a:t>‹#›</a:t>
            </a:fld>
            <a:endParaRPr lang="en-US"/>
          </a:p>
        </p:txBody>
      </p:sp>
    </p:spTree>
    <p:extLst>
      <p:ext uri="{BB962C8B-B14F-4D97-AF65-F5344CB8AC3E}">
        <p14:creationId xmlns:p14="http://schemas.microsoft.com/office/powerpoint/2010/main" val="390911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74D6DF-DEC9-4E57-BCEF-35AD7F6CF072}" type="datetime1">
              <a:rPr lang="en-US" smtClean="0"/>
              <a:pPr/>
              <a:t>5/29/2019</a:t>
            </a:fld>
            <a:endParaRPr lang="en-US"/>
          </a:p>
        </p:txBody>
      </p:sp>
      <p:sp>
        <p:nvSpPr>
          <p:cNvPr id="5" name="Footer Placeholder 4"/>
          <p:cNvSpPr>
            <a:spLocks noGrp="1"/>
          </p:cNvSpPr>
          <p:nvPr>
            <p:ph type="ftr" sz="quarter" idx="11"/>
          </p:nvPr>
        </p:nvSpPr>
        <p:spPr/>
        <p:txBody>
          <a:bodyPr/>
          <a:lstStyle/>
          <a:p>
            <a:r>
              <a:rPr lang="en-US" smtClean="0"/>
              <a:t>Kenya Chemosafe Program 2019</a:t>
            </a:r>
            <a:endParaRPr lang="en-US"/>
          </a:p>
        </p:txBody>
      </p:sp>
      <p:sp>
        <p:nvSpPr>
          <p:cNvPr id="6" name="Slide Number Placeholder 5"/>
          <p:cNvSpPr>
            <a:spLocks noGrp="1"/>
          </p:cNvSpPr>
          <p:nvPr>
            <p:ph type="sldNum" sz="quarter" idx="12"/>
          </p:nvPr>
        </p:nvSpPr>
        <p:spPr/>
        <p:txBody>
          <a:bodyPr/>
          <a:lstStyle/>
          <a:p>
            <a:fld id="{CCEDBE25-9C13-499A-A6B5-1F9CB146ACCB}" type="slidenum">
              <a:rPr lang="en-US" smtClean="0"/>
              <a:pPr/>
              <a:t>‹#›</a:t>
            </a:fld>
            <a:endParaRPr lang="en-US"/>
          </a:p>
        </p:txBody>
      </p:sp>
    </p:spTree>
    <p:extLst>
      <p:ext uri="{BB962C8B-B14F-4D97-AF65-F5344CB8AC3E}">
        <p14:creationId xmlns:p14="http://schemas.microsoft.com/office/powerpoint/2010/main" val="12467074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Text and Clip Art">
    <p:spTree>
      <p:nvGrpSpPr>
        <p:cNvPr id="1" name=""/>
        <p:cNvGrpSpPr/>
        <p:nvPr/>
      </p:nvGrpSpPr>
      <p:grpSpPr>
        <a:xfrm>
          <a:off x="0" y="0"/>
          <a:ext cx="0" cy="0"/>
          <a:chOff x="0" y="0"/>
          <a:chExt cx="0" cy="0"/>
        </a:xfrm>
      </p:grpSpPr>
      <p:sp>
        <p:nvSpPr>
          <p:cNvPr id="134" name="Shape 134"/>
          <p:cNvSpPr>
            <a:spLocks noGrp="1"/>
          </p:cNvSpPr>
          <p:nvPr>
            <p:ph type="title"/>
          </p:nvPr>
        </p:nvSpPr>
        <p:spPr>
          <a:prstGeom prst="rect">
            <a:avLst/>
          </a:prstGeom>
        </p:spPr>
        <p:txBody>
          <a:bodyPr/>
          <a:lstStyle/>
          <a:p>
            <a:r>
              <a:t>Click to edit Master title style</a:t>
            </a:r>
          </a:p>
        </p:txBody>
      </p:sp>
      <p:sp>
        <p:nvSpPr>
          <p:cNvPr id="135" name="Shape 135"/>
          <p:cNvSpPr>
            <a:spLocks noGrp="1"/>
          </p:cNvSpPr>
          <p:nvPr>
            <p:ph type="body" sz="half" idx="1"/>
          </p:nvPr>
        </p:nvSpPr>
        <p:spPr>
          <a:xfrm>
            <a:off x="914400" y="1600200"/>
            <a:ext cx="3810000" cy="4530725"/>
          </a:xfrm>
          <a:prstGeom prst="rect">
            <a:avLst/>
          </a:prstGeom>
        </p:spPr>
        <p:txBody>
          <a:bodyPr/>
          <a:lstStyle/>
          <a:p>
            <a:r>
              <a:t>Click to edit Master text styles</a:t>
            </a:r>
          </a:p>
          <a:p>
            <a:pPr lvl="1"/>
            <a:r>
              <a:t>Second level</a:t>
            </a:r>
          </a:p>
          <a:p>
            <a:pPr lvl="2"/>
            <a:r>
              <a:t>Third level</a:t>
            </a:r>
          </a:p>
          <a:p>
            <a:pPr lvl="3"/>
            <a:r>
              <a:t>Fourth level</a:t>
            </a:r>
          </a:p>
          <a:p>
            <a:pPr lvl="4"/>
            <a:r>
              <a:t>Fifth level</a:t>
            </a:r>
          </a:p>
        </p:txBody>
      </p:sp>
      <p:sp>
        <p:nvSpPr>
          <p:cNvPr id="136" name="Shape 136"/>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54293545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41BFCE-C705-40E2-9FE2-00E4541B6F69}" type="datetime1">
              <a:rPr lang="en-US" smtClean="0"/>
              <a:pPr/>
              <a:t>5/29/2019</a:t>
            </a:fld>
            <a:endParaRPr lang="en-US"/>
          </a:p>
        </p:txBody>
      </p:sp>
      <p:sp>
        <p:nvSpPr>
          <p:cNvPr id="5" name="Footer Placeholder 4"/>
          <p:cNvSpPr>
            <a:spLocks noGrp="1"/>
          </p:cNvSpPr>
          <p:nvPr>
            <p:ph type="ftr" sz="quarter" idx="11"/>
          </p:nvPr>
        </p:nvSpPr>
        <p:spPr/>
        <p:txBody>
          <a:bodyPr/>
          <a:lstStyle/>
          <a:p>
            <a:r>
              <a:rPr lang="en-US" smtClean="0"/>
              <a:t>Kenya Chemosafe Program 2019</a:t>
            </a:r>
            <a:endParaRPr lang="en-US"/>
          </a:p>
        </p:txBody>
      </p:sp>
      <p:sp>
        <p:nvSpPr>
          <p:cNvPr id="6" name="Slide Number Placeholder 5"/>
          <p:cNvSpPr>
            <a:spLocks noGrp="1"/>
          </p:cNvSpPr>
          <p:nvPr>
            <p:ph type="sldNum" sz="quarter" idx="12"/>
          </p:nvPr>
        </p:nvSpPr>
        <p:spPr/>
        <p:txBody>
          <a:bodyPr/>
          <a:lstStyle/>
          <a:p>
            <a:fld id="{CCEDBE25-9C13-499A-A6B5-1F9CB146ACCB}" type="slidenum">
              <a:rPr lang="en-US" smtClean="0"/>
              <a:pPr/>
              <a:t>‹#›</a:t>
            </a:fld>
            <a:endParaRPr lang="en-US"/>
          </a:p>
        </p:txBody>
      </p:sp>
    </p:spTree>
    <p:extLst>
      <p:ext uri="{BB962C8B-B14F-4D97-AF65-F5344CB8AC3E}">
        <p14:creationId xmlns:p14="http://schemas.microsoft.com/office/powerpoint/2010/main" val="3372078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035E1C-E7C3-4BD9-A1EF-5A1E95FBE13E}" type="datetime1">
              <a:rPr lang="en-US" smtClean="0"/>
              <a:pPr/>
              <a:t>5/29/2019</a:t>
            </a:fld>
            <a:endParaRPr lang="en-US"/>
          </a:p>
        </p:txBody>
      </p:sp>
      <p:sp>
        <p:nvSpPr>
          <p:cNvPr id="5" name="Footer Placeholder 4"/>
          <p:cNvSpPr>
            <a:spLocks noGrp="1"/>
          </p:cNvSpPr>
          <p:nvPr>
            <p:ph type="ftr" sz="quarter" idx="11"/>
          </p:nvPr>
        </p:nvSpPr>
        <p:spPr/>
        <p:txBody>
          <a:bodyPr/>
          <a:lstStyle/>
          <a:p>
            <a:r>
              <a:rPr lang="en-US" smtClean="0"/>
              <a:t>Kenya Chemosafe Program 2019</a:t>
            </a:r>
            <a:endParaRPr lang="en-US"/>
          </a:p>
        </p:txBody>
      </p:sp>
      <p:sp>
        <p:nvSpPr>
          <p:cNvPr id="6" name="Slide Number Placeholder 5"/>
          <p:cNvSpPr>
            <a:spLocks noGrp="1"/>
          </p:cNvSpPr>
          <p:nvPr>
            <p:ph type="sldNum" sz="quarter" idx="12"/>
          </p:nvPr>
        </p:nvSpPr>
        <p:spPr/>
        <p:txBody>
          <a:bodyPr/>
          <a:lstStyle/>
          <a:p>
            <a:fld id="{CCEDBE25-9C13-499A-A6B5-1F9CB146ACCB}" type="slidenum">
              <a:rPr lang="en-US" smtClean="0"/>
              <a:pPr/>
              <a:t>‹#›</a:t>
            </a:fld>
            <a:endParaRPr lang="en-US"/>
          </a:p>
        </p:txBody>
      </p:sp>
    </p:spTree>
    <p:extLst>
      <p:ext uri="{BB962C8B-B14F-4D97-AF65-F5344CB8AC3E}">
        <p14:creationId xmlns:p14="http://schemas.microsoft.com/office/powerpoint/2010/main" val="960333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0D6C798-69B4-49C9-89CF-0BC80C765B26}" type="datetime1">
              <a:rPr lang="en-US" smtClean="0"/>
              <a:pPr/>
              <a:t>5/29/2019</a:t>
            </a:fld>
            <a:endParaRPr lang="en-US"/>
          </a:p>
        </p:txBody>
      </p:sp>
      <p:sp>
        <p:nvSpPr>
          <p:cNvPr id="6" name="Footer Placeholder 5"/>
          <p:cNvSpPr>
            <a:spLocks noGrp="1"/>
          </p:cNvSpPr>
          <p:nvPr>
            <p:ph type="ftr" sz="quarter" idx="11"/>
          </p:nvPr>
        </p:nvSpPr>
        <p:spPr/>
        <p:txBody>
          <a:bodyPr/>
          <a:lstStyle/>
          <a:p>
            <a:r>
              <a:rPr lang="en-US" smtClean="0"/>
              <a:t>Kenya Chemosafe Program 2019</a:t>
            </a:r>
            <a:endParaRPr lang="en-US"/>
          </a:p>
        </p:txBody>
      </p:sp>
      <p:sp>
        <p:nvSpPr>
          <p:cNvPr id="7" name="Slide Number Placeholder 6"/>
          <p:cNvSpPr>
            <a:spLocks noGrp="1"/>
          </p:cNvSpPr>
          <p:nvPr>
            <p:ph type="sldNum" sz="quarter" idx="12"/>
          </p:nvPr>
        </p:nvSpPr>
        <p:spPr/>
        <p:txBody>
          <a:bodyPr/>
          <a:lstStyle/>
          <a:p>
            <a:fld id="{CCEDBE25-9C13-499A-A6B5-1F9CB146ACCB}" type="slidenum">
              <a:rPr lang="en-US" smtClean="0"/>
              <a:pPr/>
              <a:t>‹#›</a:t>
            </a:fld>
            <a:endParaRPr lang="en-US"/>
          </a:p>
        </p:txBody>
      </p:sp>
    </p:spTree>
    <p:extLst>
      <p:ext uri="{BB962C8B-B14F-4D97-AF65-F5344CB8AC3E}">
        <p14:creationId xmlns:p14="http://schemas.microsoft.com/office/powerpoint/2010/main" val="102251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CD84E3-7523-4F6F-BBD8-9915D30653E0}" type="datetime1">
              <a:rPr lang="en-US" smtClean="0"/>
              <a:pPr/>
              <a:t>5/29/2019</a:t>
            </a:fld>
            <a:endParaRPr lang="en-US"/>
          </a:p>
        </p:txBody>
      </p:sp>
      <p:sp>
        <p:nvSpPr>
          <p:cNvPr id="8" name="Footer Placeholder 7"/>
          <p:cNvSpPr>
            <a:spLocks noGrp="1"/>
          </p:cNvSpPr>
          <p:nvPr>
            <p:ph type="ftr" sz="quarter" idx="11"/>
          </p:nvPr>
        </p:nvSpPr>
        <p:spPr/>
        <p:txBody>
          <a:bodyPr/>
          <a:lstStyle/>
          <a:p>
            <a:r>
              <a:rPr lang="en-US" smtClean="0"/>
              <a:t>Kenya Chemosafe Program 2019</a:t>
            </a:r>
            <a:endParaRPr lang="en-US"/>
          </a:p>
        </p:txBody>
      </p:sp>
      <p:sp>
        <p:nvSpPr>
          <p:cNvPr id="9" name="Slide Number Placeholder 8"/>
          <p:cNvSpPr>
            <a:spLocks noGrp="1"/>
          </p:cNvSpPr>
          <p:nvPr>
            <p:ph type="sldNum" sz="quarter" idx="12"/>
          </p:nvPr>
        </p:nvSpPr>
        <p:spPr/>
        <p:txBody>
          <a:bodyPr/>
          <a:lstStyle/>
          <a:p>
            <a:fld id="{CCEDBE25-9C13-499A-A6B5-1F9CB146ACCB}" type="slidenum">
              <a:rPr lang="en-US" smtClean="0"/>
              <a:pPr/>
              <a:t>‹#›</a:t>
            </a:fld>
            <a:endParaRPr lang="en-US"/>
          </a:p>
        </p:txBody>
      </p:sp>
    </p:spTree>
    <p:extLst>
      <p:ext uri="{BB962C8B-B14F-4D97-AF65-F5344CB8AC3E}">
        <p14:creationId xmlns:p14="http://schemas.microsoft.com/office/powerpoint/2010/main" val="964903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6D3BD21-69E2-44EC-9A5A-268B0C294BBD}" type="datetime1">
              <a:rPr lang="en-US" smtClean="0"/>
              <a:pPr/>
              <a:t>5/29/2019</a:t>
            </a:fld>
            <a:endParaRPr lang="en-US"/>
          </a:p>
        </p:txBody>
      </p:sp>
      <p:sp>
        <p:nvSpPr>
          <p:cNvPr id="4" name="Footer Placeholder 3"/>
          <p:cNvSpPr>
            <a:spLocks noGrp="1"/>
          </p:cNvSpPr>
          <p:nvPr>
            <p:ph type="ftr" sz="quarter" idx="11"/>
          </p:nvPr>
        </p:nvSpPr>
        <p:spPr/>
        <p:txBody>
          <a:bodyPr/>
          <a:lstStyle/>
          <a:p>
            <a:r>
              <a:rPr lang="en-US" smtClean="0"/>
              <a:t>Kenya Chemosafe Program 2019</a:t>
            </a:r>
            <a:endParaRPr lang="en-US"/>
          </a:p>
        </p:txBody>
      </p:sp>
      <p:sp>
        <p:nvSpPr>
          <p:cNvPr id="5" name="Slide Number Placeholder 4"/>
          <p:cNvSpPr>
            <a:spLocks noGrp="1"/>
          </p:cNvSpPr>
          <p:nvPr>
            <p:ph type="sldNum" sz="quarter" idx="12"/>
          </p:nvPr>
        </p:nvSpPr>
        <p:spPr/>
        <p:txBody>
          <a:bodyPr/>
          <a:lstStyle/>
          <a:p>
            <a:fld id="{CCEDBE25-9C13-499A-A6B5-1F9CB146ACCB}" type="slidenum">
              <a:rPr lang="en-US" smtClean="0"/>
              <a:pPr/>
              <a:t>‹#›</a:t>
            </a:fld>
            <a:endParaRPr lang="en-US"/>
          </a:p>
        </p:txBody>
      </p:sp>
    </p:spTree>
    <p:extLst>
      <p:ext uri="{BB962C8B-B14F-4D97-AF65-F5344CB8AC3E}">
        <p14:creationId xmlns:p14="http://schemas.microsoft.com/office/powerpoint/2010/main" val="3716271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CD8089-B187-47B7-9AFE-39883768B881}" type="datetime1">
              <a:rPr lang="en-US" smtClean="0"/>
              <a:pPr/>
              <a:t>5/29/2019</a:t>
            </a:fld>
            <a:endParaRPr lang="en-US"/>
          </a:p>
        </p:txBody>
      </p:sp>
      <p:sp>
        <p:nvSpPr>
          <p:cNvPr id="3" name="Footer Placeholder 2"/>
          <p:cNvSpPr>
            <a:spLocks noGrp="1"/>
          </p:cNvSpPr>
          <p:nvPr>
            <p:ph type="ftr" sz="quarter" idx="11"/>
          </p:nvPr>
        </p:nvSpPr>
        <p:spPr/>
        <p:txBody>
          <a:bodyPr/>
          <a:lstStyle/>
          <a:p>
            <a:r>
              <a:rPr lang="en-US" smtClean="0"/>
              <a:t>Kenya Chemosafe Program 2019</a:t>
            </a:r>
            <a:endParaRPr lang="en-US"/>
          </a:p>
        </p:txBody>
      </p:sp>
      <p:sp>
        <p:nvSpPr>
          <p:cNvPr id="4" name="Slide Number Placeholder 3"/>
          <p:cNvSpPr>
            <a:spLocks noGrp="1"/>
          </p:cNvSpPr>
          <p:nvPr>
            <p:ph type="sldNum" sz="quarter" idx="12"/>
          </p:nvPr>
        </p:nvSpPr>
        <p:spPr/>
        <p:txBody>
          <a:bodyPr/>
          <a:lstStyle/>
          <a:p>
            <a:fld id="{CCEDBE25-9C13-499A-A6B5-1F9CB146ACCB}" type="slidenum">
              <a:rPr lang="en-US" smtClean="0"/>
              <a:pPr/>
              <a:t>‹#›</a:t>
            </a:fld>
            <a:endParaRPr lang="en-US"/>
          </a:p>
        </p:txBody>
      </p:sp>
    </p:spTree>
    <p:extLst>
      <p:ext uri="{BB962C8B-B14F-4D97-AF65-F5344CB8AC3E}">
        <p14:creationId xmlns:p14="http://schemas.microsoft.com/office/powerpoint/2010/main" val="332211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8B2445-B4F5-43A6-BCDB-09F4750C7825}" type="datetime1">
              <a:rPr lang="en-US" smtClean="0"/>
              <a:pPr/>
              <a:t>5/29/2019</a:t>
            </a:fld>
            <a:endParaRPr lang="en-US"/>
          </a:p>
        </p:txBody>
      </p:sp>
      <p:sp>
        <p:nvSpPr>
          <p:cNvPr id="6" name="Footer Placeholder 5"/>
          <p:cNvSpPr>
            <a:spLocks noGrp="1"/>
          </p:cNvSpPr>
          <p:nvPr>
            <p:ph type="ftr" sz="quarter" idx="11"/>
          </p:nvPr>
        </p:nvSpPr>
        <p:spPr/>
        <p:txBody>
          <a:bodyPr/>
          <a:lstStyle/>
          <a:p>
            <a:r>
              <a:rPr lang="en-US" smtClean="0"/>
              <a:t>Kenya Chemosafe Program 2019</a:t>
            </a:r>
            <a:endParaRPr lang="en-US"/>
          </a:p>
        </p:txBody>
      </p:sp>
      <p:sp>
        <p:nvSpPr>
          <p:cNvPr id="7" name="Slide Number Placeholder 6"/>
          <p:cNvSpPr>
            <a:spLocks noGrp="1"/>
          </p:cNvSpPr>
          <p:nvPr>
            <p:ph type="sldNum" sz="quarter" idx="12"/>
          </p:nvPr>
        </p:nvSpPr>
        <p:spPr/>
        <p:txBody>
          <a:bodyPr/>
          <a:lstStyle/>
          <a:p>
            <a:fld id="{CCEDBE25-9C13-499A-A6B5-1F9CB146ACCB}" type="slidenum">
              <a:rPr lang="en-US" smtClean="0"/>
              <a:pPr/>
              <a:t>‹#›</a:t>
            </a:fld>
            <a:endParaRPr lang="en-US"/>
          </a:p>
        </p:txBody>
      </p:sp>
    </p:spTree>
    <p:extLst>
      <p:ext uri="{BB962C8B-B14F-4D97-AF65-F5344CB8AC3E}">
        <p14:creationId xmlns:p14="http://schemas.microsoft.com/office/powerpoint/2010/main" val="3720525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673D4E-E38A-40C5-BDA7-DFB409BD6101}" type="datetime1">
              <a:rPr lang="en-US" smtClean="0"/>
              <a:pPr/>
              <a:t>5/29/2019</a:t>
            </a:fld>
            <a:endParaRPr lang="en-US"/>
          </a:p>
        </p:txBody>
      </p:sp>
      <p:sp>
        <p:nvSpPr>
          <p:cNvPr id="6" name="Footer Placeholder 5"/>
          <p:cNvSpPr>
            <a:spLocks noGrp="1"/>
          </p:cNvSpPr>
          <p:nvPr>
            <p:ph type="ftr" sz="quarter" idx="11"/>
          </p:nvPr>
        </p:nvSpPr>
        <p:spPr/>
        <p:txBody>
          <a:bodyPr/>
          <a:lstStyle/>
          <a:p>
            <a:r>
              <a:rPr lang="en-US" smtClean="0"/>
              <a:t>Kenya Chemosafe Program 2019</a:t>
            </a:r>
            <a:endParaRPr lang="en-US"/>
          </a:p>
        </p:txBody>
      </p:sp>
      <p:sp>
        <p:nvSpPr>
          <p:cNvPr id="7" name="Slide Number Placeholder 6"/>
          <p:cNvSpPr>
            <a:spLocks noGrp="1"/>
          </p:cNvSpPr>
          <p:nvPr>
            <p:ph type="sldNum" sz="quarter" idx="12"/>
          </p:nvPr>
        </p:nvSpPr>
        <p:spPr/>
        <p:txBody>
          <a:bodyPr/>
          <a:lstStyle/>
          <a:p>
            <a:fld id="{CCEDBE25-9C13-499A-A6B5-1F9CB146ACCB}" type="slidenum">
              <a:rPr lang="en-US" smtClean="0"/>
              <a:pPr/>
              <a:t>‹#›</a:t>
            </a:fld>
            <a:endParaRPr lang="en-US"/>
          </a:p>
        </p:txBody>
      </p:sp>
    </p:spTree>
    <p:extLst>
      <p:ext uri="{BB962C8B-B14F-4D97-AF65-F5344CB8AC3E}">
        <p14:creationId xmlns:p14="http://schemas.microsoft.com/office/powerpoint/2010/main" val="3263731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882E89-28D1-46FF-9CFE-6FDE156D3315}" type="datetime1">
              <a:rPr lang="en-US" smtClean="0"/>
              <a:pPr/>
              <a:t>5/29/2019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Kenya Chemosafe Program 2019</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EDBE25-9C13-499A-A6B5-1F9CB146ACCB}" type="slidenum">
              <a:rPr lang="en-US" smtClean="0"/>
              <a:pPr/>
              <a:t>‹#›</a:t>
            </a:fld>
            <a:endParaRPr lang="en-US"/>
          </a:p>
        </p:txBody>
      </p:sp>
      <p:pic>
        <p:nvPicPr>
          <p:cNvPr id="7" name="Picture 6" descr="MOH.png"/>
          <p:cNvPicPr>
            <a:picLocks noChangeAspect="1"/>
          </p:cNvPicPr>
          <p:nvPr userDrawn="1"/>
        </p:nvPicPr>
        <p:blipFill>
          <a:blip r:embed="rId14" cstate="print"/>
          <a:stretch>
            <a:fillRect/>
          </a:stretch>
        </p:blipFill>
        <p:spPr>
          <a:xfrm>
            <a:off x="7924800" y="5638800"/>
            <a:ext cx="846624" cy="914400"/>
          </a:xfrm>
          <a:prstGeom prst="rect">
            <a:avLst/>
          </a:prstGeom>
        </p:spPr>
      </p:pic>
    </p:spTree>
    <p:extLst>
      <p:ext uri="{BB962C8B-B14F-4D97-AF65-F5344CB8AC3E}">
        <p14:creationId xmlns:p14="http://schemas.microsoft.com/office/powerpoint/2010/main" val="2433559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8LhQllh46yI"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hyperlink" Target="file:///C:\Users\tayreez.mushani\Downloads\population-fact-sheets-404-0%20(1).pdf"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file:///C:\Users\tayreez.mushani\Downloads\population-fact-sheets-404-0%20(1).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609600" y="914400"/>
            <a:ext cx="8229600" cy="4602163"/>
          </a:xfrm>
        </p:spPr>
        <p:txBody>
          <a:bodyPr>
            <a:normAutofit/>
          </a:bodyPr>
          <a:lstStyle/>
          <a:p>
            <a:pPr marL="0" indent="0">
              <a:buNone/>
            </a:pPr>
            <a:endParaRPr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                              Ministry of Health</a:t>
            </a:r>
          </a:p>
          <a:p>
            <a:pPr marL="0" indent="0">
              <a:buNone/>
            </a:pPr>
            <a:endParaRPr lang="en-US" dirty="0"/>
          </a:p>
          <a:p>
            <a:pPr marL="0" indent="0">
              <a:buNone/>
            </a:pPr>
            <a:r>
              <a:rPr lang="en-US" dirty="0" smtClean="0"/>
              <a:t>                    Kenya </a:t>
            </a:r>
            <a:r>
              <a:rPr lang="en-US" dirty="0" err="1" smtClean="0"/>
              <a:t>Chemosafe</a:t>
            </a:r>
            <a:r>
              <a:rPr lang="en-US" dirty="0" smtClean="0"/>
              <a:t> Program 2019</a:t>
            </a:r>
          </a:p>
          <a:p>
            <a:pPr marL="0" indent="0">
              <a:buNone/>
            </a:pPr>
            <a:endParaRPr lang="en-US" dirty="0" smtClean="0"/>
          </a:p>
          <a:p>
            <a:pPr marL="0" indent="0">
              <a:buNone/>
            </a:pPr>
            <a:endParaRPr lang="en-US" dirty="0"/>
          </a:p>
        </p:txBody>
      </p:sp>
      <p:pic>
        <p:nvPicPr>
          <p:cNvPr id="6" name="Picture 5" descr="MOH"/>
          <p:cNvPicPr/>
          <p:nvPr/>
        </p:nvPicPr>
        <p:blipFill>
          <a:blip r:embed="rId2" cstate="print"/>
          <a:srcRect l="26984" t="27005" r="26984" b="28593"/>
          <a:stretch>
            <a:fillRect/>
          </a:stretch>
        </p:blipFill>
        <p:spPr bwMode="auto">
          <a:xfrm>
            <a:off x="3810000" y="457200"/>
            <a:ext cx="1976438" cy="1847850"/>
          </a:xfrm>
          <a:prstGeom prst="rect">
            <a:avLst/>
          </a:prstGeom>
          <a:noFill/>
        </p:spPr>
      </p:pic>
      <p:sp>
        <p:nvSpPr>
          <p:cNvPr id="4" name="Footer Placeholder 3"/>
          <p:cNvSpPr>
            <a:spLocks noGrp="1"/>
          </p:cNvSpPr>
          <p:nvPr>
            <p:ph type="ftr" sz="quarter" idx="11"/>
          </p:nvPr>
        </p:nvSpPr>
        <p:spPr/>
        <p:txBody>
          <a:bodyPr/>
          <a:lstStyle/>
          <a:p>
            <a:r>
              <a:rPr lang="en-US" dirty="0" smtClean="0"/>
              <a:t>Kenya </a:t>
            </a:r>
            <a:r>
              <a:rPr lang="en-US" dirty="0" err="1" smtClean="0"/>
              <a:t>Chemosafe</a:t>
            </a:r>
            <a:r>
              <a:rPr lang="en-US" dirty="0" smtClean="0"/>
              <a:t> Program 2019</a:t>
            </a:r>
          </a:p>
        </p:txBody>
      </p:sp>
      <p:sp>
        <p:nvSpPr>
          <p:cNvPr id="8" name="Rectangle 7"/>
          <p:cNvSpPr/>
          <p:nvPr/>
        </p:nvSpPr>
        <p:spPr>
          <a:xfrm>
            <a:off x="7467600" y="5486400"/>
            <a:ext cx="1447800" cy="1219200"/>
          </a:xfrm>
          <a:prstGeom prst="rect">
            <a:avLst/>
          </a:prstGeom>
          <a:solidFill>
            <a:schemeClr val="bg1"/>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01744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CANCER RISK </a:t>
            </a:r>
            <a:r>
              <a:rPr lang="en-GB" b="1" dirty="0" smtClean="0"/>
              <a:t>FACTORS</a:t>
            </a:r>
            <a:endParaRPr lang="en-GB" b="1" dirty="0"/>
          </a:p>
        </p:txBody>
      </p:sp>
      <p:sp>
        <p:nvSpPr>
          <p:cNvPr id="3" name="Content Placeholder 2"/>
          <p:cNvSpPr>
            <a:spLocks noGrp="1"/>
          </p:cNvSpPr>
          <p:nvPr>
            <p:ph idx="1"/>
          </p:nvPr>
        </p:nvSpPr>
        <p:spPr/>
        <p:txBody>
          <a:bodyPr>
            <a:normAutofit/>
          </a:bodyPr>
          <a:lstStyle/>
          <a:p>
            <a:pPr marL="0" indent="0">
              <a:buNone/>
            </a:pPr>
            <a:r>
              <a:rPr lang="en-GB" b="1" dirty="0" smtClean="0"/>
              <a:t>4. </a:t>
            </a:r>
            <a:r>
              <a:rPr lang="en-GB" b="1" dirty="0"/>
              <a:t>Lifestyle/Behavioural</a:t>
            </a:r>
          </a:p>
          <a:p>
            <a:r>
              <a:rPr lang="en-GB" b="1" dirty="0" smtClean="0">
                <a:ea typeface="Tahoma" pitchFamily="34" charset="0"/>
                <a:cs typeface="Tahoma" pitchFamily="34" charset="0"/>
              </a:rPr>
              <a:t>Tobacco use - </a:t>
            </a:r>
            <a:r>
              <a:rPr lang="en-GB" dirty="0" smtClean="0">
                <a:ea typeface="Tahoma" pitchFamily="34" charset="0"/>
                <a:cs typeface="Tahoma" pitchFamily="34" charset="0"/>
              </a:rPr>
              <a:t>bladder</a:t>
            </a:r>
            <a:r>
              <a:rPr lang="en-GB" dirty="0" smtClean="0">
                <a:ea typeface="Tahoma" pitchFamily="34" charset="0"/>
                <a:cs typeface="Tahoma" pitchFamily="34" charset="0"/>
              </a:rPr>
              <a:t>, </a:t>
            </a:r>
            <a:r>
              <a:rPr lang="en-GB" dirty="0" smtClean="0">
                <a:ea typeface="Tahoma" pitchFamily="34" charset="0"/>
                <a:cs typeface="Tahoma" pitchFamily="34" charset="0"/>
              </a:rPr>
              <a:t>lung, colorectal, cervical, breast, </a:t>
            </a:r>
            <a:r>
              <a:rPr lang="en-GB" dirty="0" err="1" smtClean="0">
                <a:ea typeface="Tahoma" pitchFamily="34" charset="0"/>
                <a:cs typeface="Tahoma" pitchFamily="34" charset="0"/>
              </a:rPr>
              <a:t>esophagus</a:t>
            </a:r>
            <a:r>
              <a:rPr lang="en-GB" dirty="0" smtClean="0">
                <a:ea typeface="Tahoma" pitchFamily="34" charset="0"/>
                <a:cs typeface="Tahoma" pitchFamily="34" charset="0"/>
              </a:rPr>
              <a:t>, oral cavity, larynx, kidney, pancreas, stomach, </a:t>
            </a:r>
            <a:r>
              <a:rPr lang="en-GB" dirty="0" err="1" smtClean="0">
                <a:ea typeface="Tahoma" pitchFamily="34" charset="0"/>
                <a:cs typeface="Tahoma" pitchFamily="34" charset="0"/>
              </a:rPr>
              <a:t>leukemia</a:t>
            </a:r>
            <a:endParaRPr lang="en-GB" dirty="0" smtClean="0">
              <a:ea typeface="Tahoma" pitchFamily="34" charset="0"/>
              <a:cs typeface="Tahoma" pitchFamily="34" charset="0"/>
            </a:endParaRPr>
          </a:p>
          <a:p>
            <a:r>
              <a:rPr lang="en-GB" b="1" dirty="0" smtClean="0">
                <a:ea typeface="Tahoma" pitchFamily="34" charset="0"/>
                <a:cs typeface="Tahoma" pitchFamily="34" charset="0"/>
              </a:rPr>
              <a:t>Alcohol</a:t>
            </a:r>
            <a:r>
              <a:rPr lang="en-GB" dirty="0">
                <a:ea typeface="Tahoma" pitchFamily="34" charset="0"/>
                <a:cs typeface="Tahoma" pitchFamily="34" charset="0"/>
              </a:rPr>
              <a:t> </a:t>
            </a:r>
            <a:r>
              <a:rPr lang="en-GB" b="1" dirty="0" smtClean="0">
                <a:ea typeface="Tahoma" pitchFamily="34" charset="0"/>
                <a:cs typeface="Tahoma" pitchFamily="34" charset="0"/>
              </a:rPr>
              <a:t>use</a:t>
            </a:r>
            <a:r>
              <a:rPr lang="en-GB" dirty="0" smtClean="0">
                <a:ea typeface="Tahoma" pitchFamily="34" charset="0"/>
                <a:cs typeface="Tahoma" pitchFamily="34" charset="0"/>
              </a:rPr>
              <a:t> -</a:t>
            </a:r>
            <a:r>
              <a:rPr lang="en-GB" dirty="0" smtClean="0">
                <a:ea typeface="Tahoma" pitchFamily="34" charset="0"/>
                <a:cs typeface="Tahoma" pitchFamily="34" charset="0"/>
              </a:rPr>
              <a:t> head </a:t>
            </a:r>
            <a:r>
              <a:rPr lang="en-GB" dirty="0" smtClean="0">
                <a:ea typeface="Tahoma" pitchFamily="34" charset="0"/>
                <a:cs typeface="Tahoma" pitchFamily="34" charset="0"/>
              </a:rPr>
              <a:t>&amp; neck, liver, colon, pancreas, breast, </a:t>
            </a:r>
            <a:r>
              <a:rPr lang="en-GB" dirty="0">
                <a:ea typeface="Tahoma" pitchFamily="34" charset="0"/>
                <a:cs typeface="Tahoma" pitchFamily="34" charset="0"/>
              </a:rPr>
              <a:t>c</a:t>
            </a:r>
            <a:r>
              <a:rPr lang="en-GB" dirty="0" smtClean="0">
                <a:ea typeface="Tahoma" pitchFamily="34" charset="0"/>
                <a:cs typeface="Tahoma" pitchFamily="34" charset="0"/>
              </a:rPr>
              <a:t>olorectal</a:t>
            </a:r>
            <a:endParaRPr lang="en-GB" dirty="0" smtClean="0">
              <a:ea typeface="Tahoma" pitchFamily="34" charset="0"/>
              <a:cs typeface="Tahoma" pitchFamily="34" charset="0"/>
            </a:endParaRPr>
          </a:p>
          <a:p>
            <a:r>
              <a:rPr lang="en-GB" b="1" dirty="0" smtClean="0">
                <a:ea typeface="Tahoma" pitchFamily="34" charset="0"/>
                <a:cs typeface="Tahoma" pitchFamily="34" charset="0"/>
              </a:rPr>
              <a:t>Diet &amp; </a:t>
            </a:r>
            <a:r>
              <a:rPr lang="en-GB" b="1" dirty="0" smtClean="0">
                <a:ea typeface="Tahoma" pitchFamily="34" charset="0"/>
                <a:cs typeface="Tahoma" pitchFamily="34" charset="0"/>
              </a:rPr>
              <a:t>Obesity -</a:t>
            </a:r>
            <a:r>
              <a:rPr lang="en-GB" dirty="0" smtClean="0">
                <a:ea typeface="Tahoma" pitchFamily="34" charset="0"/>
                <a:cs typeface="Tahoma" pitchFamily="34" charset="0"/>
              </a:rPr>
              <a:t> Breast, colorectal</a:t>
            </a:r>
            <a:endParaRPr lang="en-GB" b="1" dirty="0">
              <a:ea typeface="Tahoma" pitchFamily="34" charset="0"/>
              <a:cs typeface="Tahoma" pitchFamily="34" charset="0"/>
            </a:endParaRPr>
          </a:p>
        </p:txBody>
      </p:sp>
      <p:sp>
        <p:nvSpPr>
          <p:cNvPr id="4" name="Footer Placeholder 3"/>
          <p:cNvSpPr>
            <a:spLocks noGrp="1"/>
          </p:cNvSpPr>
          <p:nvPr>
            <p:ph type="ftr" sz="quarter" idx="11"/>
          </p:nvPr>
        </p:nvSpPr>
        <p:spPr/>
        <p:txBody>
          <a:bodyPr/>
          <a:lstStyle/>
          <a:p>
            <a:r>
              <a:rPr lang="en-US" smtClean="0"/>
              <a:t>Kenya Chemosafe Program 2019</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a:t>Normal Cell</a:t>
            </a:r>
          </a:p>
        </p:txBody>
      </p:sp>
      <p:sp>
        <p:nvSpPr>
          <p:cNvPr id="6" name="Footer Placeholder 5"/>
          <p:cNvSpPr>
            <a:spLocks noGrp="1"/>
          </p:cNvSpPr>
          <p:nvPr>
            <p:ph type="ftr" sz="quarter" idx="11"/>
          </p:nvPr>
        </p:nvSpPr>
        <p:spPr/>
        <p:txBody>
          <a:bodyPr/>
          <a:lstStyle/>
          <a:p>
            <a:r>
              <a:rPr lang="en-US" dirty="0" smtClean="0"/>
              <a:t>Kenya </a:t>
            </a:r>
            <a:r>
              <a:rPr lang="en-US" dirty="0" err="1" smtClean="0"/>
              <a:t>Chemosafe</a:t>
            </a:r>
            <a:r>
              <a:rPr lang="en-US" dirty="0" smtClean="0"/>
              <a:t> Program 2019</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914400"/>
            <a:ext cx="7086600" cy="5066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10172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Carcinogenesis</a:t>
            </a:r>
            <a:endParaRPr lang="en-US" dirty="0"/>
          </a:p>
        </p:txBody>
      </p:sp>
      <p:sp>
        <p:nvSpPr>
          <p:cNvPr id="4" name="Content Placeholder 3"/>
          <p:cNvSpPr>
            <a:spLocks noGrp="1"/>
          </p:cNvSpPr>
          <p:nvPr>
            <p:ph idx="1"/>
          </p:nvPr>
        </p:nvSpPr>
        <p:spPr/>
        <p:txBody>
          <a:bodyPr>
            <a:normAutofit fontScale="85000" lnSpcReduction="20000"/>
          </a:bodyPr>
          <a:lstStyle/>
          <a:p>
            <a:r>
              <a:rPr lang="en-US" dirty="0" smtClean="0"/>
              <a:t>The process by which normal cells transform into cancer cells</a:t>
            </a:r>
          </a:p>
          <a:p>
            <a:r>
              <a:rPr lang="en-US" dirty="0" smtClean="0"/>
              <a:t>Carcinogenesis has 3 stages: </a:t>
            </a:r>
          </a:p>
          <a:p>
            <a:pPr marL="1314450" lvl="2" indent="-514350">
              <a:buFont typeface="+mj-lt"/>
              <a:buAutoNum type="arabicPeriod"/>
            </a:pPr>
            <a:r>
              <a:rPr lang="en-US" sz="3200" dirty="0" smtClean="0"/>
              <a:t>Initiation</a:t>
            </a:r>
          </a:p>
          <a:p>
            <a:pPr marL="1314450" lvl="2" indent="-514350">
              <a:buFont typeface="+mj-lt"/>
              <a:buAutoNum type="arabicPeriod"/>
            </a:pPr>
            <a:r>
              <a:rPr lang="en-US" sz="3200" dirty="0" smtClean="0"/>
              <a:t>Promotion</a:t>
            </a:r>
          </a:p>
          <a:p>
            <a:pPr marL="1314450" lvl="2" indent="-514350">
              <a:buFont typeface="+mj-lt"/>
              <a:buAutoNum type="arabicPeriod"/>
            </a:pPr>
            <a:r>
              <a:rPr lang="en-US" sz="3200" dirty="0" smtClean="0"/>
              <a:t>Progression</a:t>
            </a:r>
          </a:p>
          <a:p>
            <a:pPr marL="457200" indent="-457200"/>
            <a:r>
              <a:rPr lang="en-US" dirty="0"/>
              <a:t>A myriad of factors can contribute to carcinogenesis and include risk factors, genetics, age, hormonal profile </a:t>
            </a:r>
          </a:p>
          <a:p>
            <a:pPr marL="457200" indent="-457200"/>
            <a:r>
              <a:rPr lang="en-US" dirty="0" smtClean="0"/>
              <a:t>The above factors can influence any of the 3 stages of carcinogenesis</a:t>
            </a:r>
          </a:p>
        </p:txBody>
      </p:sp>
      <p:sp>
        <p:nvSpPr>
          <p:cNvPr id="3" name="Footer Placeholder 2"/>
          <p:cNvSpPr>
            <a:spLocks noGrp="1"/>
          </p:cNvSpPr>
          <p:nvPr>
            <p:ph type="ftr" sz="quarter" idx="11"/>
          </p:nvPr>
        </p:nvSpPr>
        <p:spPr/>
        <p:txBody>
          <a:bodyPr/>
          <a:lstStyle/>
          <a:p>
            <a:r>
              <a:rPr lang="en-US" smtClean="0"/>
              <a:t>Kenya Chemosafe Program 2019</a:t>
            </a:r>
            <a:endParaRPr lang="en-US"/>
          </a:p>
        </p:txBody>
      </p:sp>
    </p:spTree>
    <p:extLst>
      <p:ext uri="{BB962C8B-B14F-4D97-AF65-F5344CB8AC3E}">
        <p14:creationId xmlns:p14="http://schemas.microsoft.com/office/powerpoint/2010/main" val="3310804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Carcinogenesis - Initiation</a:t>
            </a:r>
            <a:endParaRPr lang="en-US" dirty="0"/>
          </a:p>
        </p:txBody>
      </p:sp>
      <p:sp>
        <p:nvSpPr>
          <p:cNvPr id="5" name="Content Placeholder 4"/>
          <p:cNvSpPr>
            <a:spLocks noGrp="1"/>
          </p:cNvSpPr>
          <p:nvPr>
            <p:ph idx="1"/>
          </p:nvPr>
        </p:nvSpPr>
        <p:spPr>
          <a:xfrm>
            <a:off x="457200" y="1600200"/>
            <a:ext cx="8229600" cy="4648200"/>
          </a:xfrm>
        </p:spPr>
        <p:txBody>
          <a:bodyPr>
            <a:noAutofit/>
          </a:bodyPr>
          <a:lstStyle/>
          <a:p>
            <a:pPr>
              <a:buSzPct val="100000"/>
            </a:pPr>
            <a:r>
              <a:rPr lang="en-US" sz="2800" dirty="0" smtClean="0"/>
              <a:t>Initiation occurs when a cell’s DNA is damaged through </a:t>
            </a:r>
            <a:r>
              <a:rPr lang="en-US" sz="2800" dirty="0"/>
              <a:t>the alteration of a specific </a:t>
            </a:r>
            <a:r>
              <a:rPr lang="en-US" sz="2800" dirty="0" smtClean="0"/>
              <a:t>gene either spontaneously or induced by exposure to an initiating agent</a:t>
            </a:r>
          </a:p>
          <a:p>
            <a:pPr>
              <a:buSzPct val="100000"/>
            </a:pPr>
            <a:r>
              <a:rPr lang="en-US" sz="2800" dirty="0" smtClean="0"/>
              <a:t>Once </a:t>
            </a:r>
            <a:r>
              <a:rPr lang="en-US" sz="2800" dirty="0"/>
              <a:t>the </a:t>
            </a:r>
            <a:r>
              <a:rPr lang="en-US" sz="2800" dirty="0" smtClean="0"/>
              <a:t>cell’s </a:t>
            </a:r>
            <a:r>
              <a:rPr lang="en-US" sz="2800" dirty="0"/>
              <a:t>DNA </a:t>
            </a:r>
            <a:r>
              <a:rPr lang="en-US" sz="2800" dirty="0" smtClean="0"/>
              <a:t>is damaged, it can: </a:t>
            </a:r>
          </a:p>
          <a:p>
            <a:pPr marL="0" indent="0">
              <a:buSzPct val="100000"/>
              <a:buNone/>
            </a:pPr>
            <a:r>
              <a:rPr lang="en-US" sz="2800" dirty="0"/>
              <a:t>	</a:t>
            </a:r>
            <a:r>
              <a:rPr lang="en-US" sz="2800" dirty="0" smtClean="0"/>
              <a:t>a</a:t>
            </a:r>
            <a:r>
              <a:rPr lang="en-US" sz="2800" dirty="0"/>
              <a:t>. Be </a:t>
            </a:r>
            <a:r>
              <a:rPr lang="en-US" sz="2800" dirty="0" smtClean="0"/>
              <a:t>repaired</a:t>
            </a:r>
            <a:r>
              <a:rPr lang="en-US" sz="2800" dirty="0"/>
              <a:t>	</a:t>
            </a:r>
            <a:endParaRPr lang="en-US" sz="2800" dirty="0" smtClean="0"/>
          </a:p>
          <a:p>
            <a:pPr marL="0" indent="0">
              <a:buSzPct val="100000"/>
              <a:buNone/>
            </a:pPr>
            <a:r>
              <a:rPr lang="en-US" sz="2800" dirty="0"/>
              <a:t>	</a:t>
            </a:r>
            <a:r>
              <a:rPr lang="en-US" sz="2800" dirty="0" smtClean="0"/>
              <a:t>b</a:t>
            </a:r>
            <a:r>
              <a:rPr lang="en-US" sz="2800" dirty="0"/>
              <a:t>. Become permanently mutated but not cause </a:t>
            </a:r>
            <a:r>
              <a:rPr lang="en-US" sz="2800" dirty="0" smtClean="0"/>
              <a:t>	     cancer</a:t>
            </a:r>
            <a:r>
              <a:rPr lang="en-US" sz="2800" dirty="0"/>
              <a:t>	</a:t>
            </a:r>
            <a:endParaRPr lang="en-US" sz="2800" dirty="0" smtClean="0"/>
          </a:p>
          <a:p>
            <a:pPr marL="0" indent="0">
              <a:buSzPct val="100000"/>
              <a:buNone/>
            </a:pPr>
            <a:r>
              <a:rPr lang="en-US" sz="2800" dirty="0"/>
              <a:t>	</a:t>
            </a:r>
            <a:r>
              <a:rPr lang="en-US" sz="2800" dirty="0" smtClean="0"/>
              <a:t>c</a:t>
            </a:r>
            <a:r>
              <a:rPr lang="en-US" sz="2800" dirty="0"/>
              <a:t>. Become permanently mutated and produce a </a:t>
            </a:r>
            <a:r>
              <a:rPr lang="en-US" sz="2800" dirty="0" smtClean="0"/>
              <a:t>	    cancer line</a:t>
            </a:r>
          </a:p>
          <a:p>
            <a:pPr marL="0" indent="0">
              <a:buSzPct val="100000"/>
              <a:buNone/>
            </a:pPr>
            <a:endParaRPr lang="en-US" sz="1800" dirty="0"/>
          </a:p>
          <a:p>
            <a:pPr marL="0" indent="0">
              <a:buNone/>
            </a:pPr>
            <a:endParaRPr lang="en-US" sz="1800" dirty="0"/>
          </a:p>
        </p:txBody>
      </p:sp>
      <p:sp>
        <p:nvSpPr>
          <p:cNvPr id="3" name="Footer Placeholder 2"/>
          <p:cNvSpPr>
            <a:spLocks noGrp="1"/>
          </p:cNvSpPr>
          <p:nvPr>
            <p:ph type="ftr" sz="quarter" idx="11"/>
          </p:nvPr>
        </p:nvSpPr>
        <p:spPr/>
        <p:txBody>
          <a:bodyPr/>
          <a:lstStyle/>
          <a:p>
            <a:r>
              <a:rPr lang="en-US" smtClean="0"/>
              <a:t>Kenya Chemosafe Program 2019</a:t>
            </a:r>
            <a:endParaRPr lang="en-US"/>
          </a:p>
        </p:txBody>
      </p:sp>
    </p:spTree>
    <p:extLst>
      <p:ext uri="{BB962C8B-B14F-4D97-AF65-F5344CB8AC3E}">
        <p14:creationId xmlns:p14="http://schemas.microsoft.com/office/powerpoint/2010/main" val="2474177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Carcinogenesis - Promotion</a:t>
            </a:r>
            <a:endParaRPr lang="en-US" dirty="0"/>
          </a:p>
        </p:txBody>
      </p:sp>
      <p:sp>
        <p:nvSpPr>
          <p:cNvPr id="5" name="Content Placeholder 4"/>
          <p:cNvSpPr>
            <a:spLocks noGrp="1"/>
          </p:cNvSpPr>
          <p:nvPr>
            <p:ph idx="1"/>
          </p:nvPr>
        </p:nvSpPr>
        <p:spPr>
          <a:xfrm>
            <a:off x="457200" y="1600200"/>
            <a:ext cx="8229600" cy="4114799"/>
          </a:xfrm>
        </p:spPr>
        <p:txBody>
          <a:bodyPr>
            <a:noAutofit/>
          </a:bodyPr>
          <a:lstStyle/>
          <a:p>
            <a:pPr>
              <a:buSzPct val="100000"/>
            </a:pPr>
            <a:r>
              <a:rPr lang="en-US" sz="2000" dirty="0"/>
              <a:t>Promotion </a:t>
            </a:r>
            <a:r>
              <a:rPr lang="en-US" sz="2000" dirty="0" smtClean="0"/>
              <a:t>occurs </a:t>
            </a:r>
            <a:r>
              <a:rPr lang="en-US" sz="2000" dirty="0"/>
              <a:t>after initiation</a:t>
            </a:r>
            <a:endParaRPr lang="en-US" sz="2000" dirty="0" smtClean="0"/>
          </a:p>
          <a:p>
            <a:pPr>
              <a:buSzPct val="100000"/>
            </a:pPr>
            <a:r>
              <a:rPr lang="en-US" sz="2000" dirty="0" smtClean="0"/>
              <a:t>Promotion is the </a:t>
            </a:r>
            <a:r>
              <a:rPr lang="en-US" sz="2000" dirty="0"/>
              <a:t>process through which the format of the genetic expression at the cellular level </a:t>
            </a:r>
            <a:r>
              <a:rPr lang="en-US" sz="2000" dirty="0" smtClean="0"/>
              <a:t>changes </a:t>
            </a:r>
            <a:r>
              <a:rPr lang="en-US" sz="2000" dirty="0"/>
              <a:t>over </a:t>
            </a:r>
            <a:r>
              <a:rPr lang="en-US" sz="2000" dirty="0" smtClean="0"/>
              <a:t>time, and may stop </a:t>
            </a:r>
            <a:r>
              <a:rPr lang="en-US" sz="2000" dirty="0"/>
              <a:t>the damaged cell from undergoing </a:t>
            </a:r>
            <a:r>
              <a:rPr lang="en-US" sz="2000" dirty="0" smtClean="0"/>
              <a:t>apoptosis leading to carcinogenesis</a:t>
            </a:r>
          </a:p>
          <a:p>
            <a:pPr>
              <a:buSzPct val="100000"/>
            </a:pPr>
            <a:r>
              <a:rPr lang="en-US" sz="2000" dirty="0" smtClean="0"/>
              <a:t>The </a:t>
            </a:r>
            <a:r>
              <a:rPr lang="en-US" sz="2000" dirty="0"/>
              <a:t>cellular </a:t>
            </a:r>
            <a:r>
              <a:rPr lang="en-US" sz="2000" dirty="0" smtClean="0"/>
              <a:t>changes during promotion </a:t>
            </a:r>
            <a:r>
              <a:rPr lang="en-US" sz="2000" dirty="0"/>
              <a:t>may be permanent  or temporary and reversible. </a:t>
            </a:r>
            <a:endParaRPr lang="en-US" sz="2000" dirty="0" smtClean="0"/>
          </a:p>
          <a:p>
            <a:pPr>
              <a:buSzPct val="100000"/>
            </a:pPr>
            <a:r>
              <a:rPr lang="en-US" sz="2000" dirty="0" smtClean="0"/>
              <a:t>Examples </a:t>
            </a:r>
            <a:r>
              <a:rPr lang="en-US" sz="2000" dirty="0"/>
              <a:t>of promoting agents: </a:t>
            </a:r>
            <a:endParaRPr lang="en-US" sz="2000" dirty="0" smtClean="0"/>
          </a:p>
          <a:p>
            <a:pPr lvl="1">
              <a:buSzPct val="100000"/>
            </a:pPr>
            <a:r>
              <a:rPr lang="en-US" sz="2000" dirty="0"/>
              <a:t>C</a:t>
            </a:r>
            <a:r>
              <a:rPr lang="en-US" sz="2000" dirty="0" smtClean="0"/>
              <a:t>ertain drugs</a:t>
            </a:r>
          </a:p>
          <a:p>
            <a:pPr lvl="1">
              <a:buSzPct val="100000"/>
            </a:pPr>
            <a:r>
              <a:rPr lang="en-US" sz="2000" dirty="0"/>
              <a:t>P</a:t>
            </a:r>
            <a:r>
              <a:rPr lang="en-US" sz="2000" dirty="0" smtClean="0"/>
              <a:t>lant </a:t>
            </a:r>
            <a:r>
              <a:rPr lang="en-US" sz="2000" dirty="0"/>
              <a:t>products </a:t>
            </a:r>
          </a:p>
          <a:p>
            <a:pPr lvl="1">
              <a:buSzPct val="100000"/>
            </a:pPr>
            <a:r>
              <a:rPr lang="en-US" sz="2000" dirty="0" smtClean="0"/>
              <a:t>Hormones e.g. </a:t>
            </a:r>
            <a:r>
              <a:rPr lang="en-US" sz="2000" dirty="0" err="1" smtClean="0"/>
              <a:t>oestrogen</a:t>
            </a:r>
            <a:endParaRPr lang="en-US" sz="2000" dirty="0" smtClean="0"/>
          </a:p>
          <a:p>
            <a:pPr indent="-285750">
              <a:buSzPct val="100000"/>
            </a:pPr>
            <a:r>
              <a:rPr lang="en-US" sz="2000" dirty="0" smtClean="0"/>
              <a:t>Promotion can </a:t>
            </a:r>
            <a:r>
              <a:rPr lang="en-US" sz="2000" dirty="0"/>
              <a:t>be </a:t>
            </a:r>
            <a:r>
              <a:rPr lang="en-US" sz="2000" dirty="0" smtClean="0"/>
              <a:t>reversed </a:t>
            </a:r>
            <a:r>
              <a:rPr lang="en-US" sz="2000" dirty="0"/>
              <a:t>by </a:t>
            </a:r>
            <a:r>
              <a:rPr lang="en-US" sz="2000" dirty="0" smtClean="0"/>
              <a:t>cancer-reversing or cancer-suppressing agents such as vitamins</a:t>
            </a:r>
            <a:r>
              <a:rPr lang="en-US" sz="2000" dirty="0"/>
              <a:t>,  minerals, host immune responses, age, hormones, growth inhibiting </a:t>
            </a:r>
            <a:r>
              <a:rPr lang="en-US" sz="2000" dirty="0" smtClean="0"/>
              <a:t>peptides </a:t>
            </a:r>
            <a:endParaRPr lang="en-US" sz="2000" dirty="0"/>
          </a:p>
        </p:txBody>
      </p:sp>
      <p:sp>
        <p:nvSpPr>
          <p:cNvPr id="3" name="Footer Placeholder 2"/>
          <p:cNvSpPr>
            <a:spLocks noGrp="1"/>
          </p:cNvSpPr>
          <p:nvPr>
            <p:ph type="ftr" sz="quarter" idx="11"/>
          </p:nvPr>
        </p:nvSpPr>
        <p:spPr/>
        <p:txBody>
          <a:bodyPr/>
          <a:lstStyle/>
          <a:p>
            <a:r>
              <a:rPr lang="en-US" smtClean="0"/>
              <a:t>Kenya Chemosafe Program 2019</a:t>
            </a:r>
            <a:endParaRPr lang="en-US"/>
          </a:p>
        </p:txBody>
      </p:sp>
    </p:spTree>
    <p:extLst>
      <p:ext uri="{BB962C8B-B14F-4D97-AF65-F5344CB8AC3E}">
        <p14:creationId xmlns:p14="http://schemas.microsoft.com/office/powerpoint/2010/main" val="4077240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Carcinogenesis - Progression</a:t>
            </a:r>
            <a:endParaRPr lang="en-US" dirty="0"/>
          </a:p>
        </p:txBody>
      </p:sp>
      <p:sp>
        <p:nvSpPr>
          <p:cNvPr id="5" name="Content Placeholder 4"/>
          <p:cNvSpPr>
            <a:spLocks noGrp="1"/>
          </p:cNvSpPr>
          <p:nvPr>
            <p:ph idx="1"/>
          </p:nvPr>
        </p:nvSpPr>
        <p:spPr/>
        <p:txBody>
          <a:bodyPr>
            <a:noAutofit/>
          </a:bodyPr>
          <a:lstStyle/>
          <a:p>
            <a:pPr>
              <a:buSzPct val="100000"/>
            </a:pPr>
            <a:r>
              <a:rPr lang="en-US" sz="1800" dirty="0" smtClean="0"/>
              <a:t>Progression occurs when cells undergo increased genetic mutations and results in  </a:t>
            </a:r>
            <a:r>
              <a:rPr lang="en-US" sz="1800" dirty="0"/>
              <a:t>tumor </a:t>
            </a:r>
            <a:r>
              <a:rPr lang="en-US" sz="1800" dirty="0" smtClean="0"/>
              <a:t>growth</a:t>
            </a:r>
            <a:r>
              <a:rPr lang="en-US" sz="1800" dirty="0"/>
              <a:t> </a:t>
            </a:r>
            <a:r>
              <a:rPr lang="en-US" sz="1800" dirty="0" smtClean="0"/>
              <a:t>and has metastatic potential </a:t>
            </a:r>
          </a:p>
          <a:p>
            <a:pPr marL="232943" indent="-232943"/>
            <a:r>
              <a:rPr lang="en-US" sz="1800" dirty="0" smtClean="0"/>
              <a:t>In </a:t>
            </a:r>
            <a:r>
              <a:rPr lang="en-US" sz="1800" dirty="0"/>
              <a:t>addition to this sequence of events, there are other factors such as </a:t>
            </a:r>
            <a:r>
              <a:rPr lang="en-US" sz="1800" dirty="0" smtClean="0"/>
              <a:t>that </a:t>
            </a:r>
            <a:r>
              <a:rPr lang="en-US" sz="1800" dirty="0"/>
              <a:t>contribute to the development of cancer.</a:t>
            </a:r>
          </a:p>
          <a:p>
            <a:pPr marL="0" indent="0">
              <a:buNone/>
            </a:pPr>
            <a:endParaRPr lang="en-US" sz="1800" dirty="0"/>
          </a:p>
        </p:txBody>
      </p:sp>
      <p:sp>
        <p:nvSpPr>
          <p:cNvPr id="3" name="Footer Placeholder 2"/>
          <p:cNvSpPr>
            <a:spLocks noGrp="1"/>
          </p:cNvSpPr>
          <p:nvPr>
            <p:ph type="ftr" sz="quarter" idx="11"/>
          </p:nvPr>
        </p:nvSpPr>
        <p:spPr/>
        <p:txBody>
          <a:bodyPr/>
          <a:lstStyle/>
          <a:p>
            <a:r>
              <a:rPr lang="en-US" smtClean="0"/>
              <a:t>Kenya Chemosafe Program 2019</a:t>
            </a:r>
            <a:endParaRPr lang="en-US"/>
          </a:p>
        </p:txBody>
      </p:sp>
    </p:spTree>
    <p:extLst>
      <p:ext uri="{BB962C8B-B14F-4D97-AF65-F5344CB8AC3E}">
        <p14:creationId xmlns:p14="http://schemas.microsoft.com/office/powerpoint/2010/main" val="19673006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4" name="Shape 814"/>
          <p:cNvSpPr>
            <a:spLocks noGrp="1"/>
          </p:cNvSpPr>
          <p:nvPr>
            <p:ph type="title"/>
          </p:nvPr>
        </p:nvSpPr>
        <p:spPr>
          <a:xfrm>
            <a:off x="914400" y="277813"/>
            <a:ext cx="7772400" cy="1143001"/>
          </a:xfrm>
          <a:prstGeom prst="rect">
            <a:avLst/>
          </a:prstGeom>
        </p:spPr>
        <p:txBody>
          <a:bodyPr/>
          <a:lstStyle>
            <a:lvl1pPr>
              <a:defRPr sz="3600">
                <a:solidFill>
                  <a:srgbClr val="FFFF00"/>
                </a:solidFill>
                <a:latin typeface="Arial"/>
                <a:ea typeface="Arial"/>
                <a:cs typeface="Arial"/>
                <a:sym typeface="Arial"/>
              </a:defRPr>
            </a:lvl1pPr>
          </a:lstStyle>
          <a:p>
            <a:r>
              <a:rPr b="1" dirty="0">
                <a:solidFill>
                  <a:schemeClr val="tx1"/>
                </a:solidFill>
                <a:latin typeface="+mj-lt"/>
              </a:rPr>
              <a:t>Phases of Carcinogenesis</a:t>
            </a:r>
          </a:p>
        </p:txBody>
      </p:sp>
      <p:sp>
        <p:nvSpPr>
          <p:cNvPr id="815" name="Shape 815"/>
          <p:cNvSpPr>
            <a:spLocks noGrp="1"/>
          </p:cNvSpPr>
          <p:nvPr>
            <p:ph type="body" sz="half" idx="1"/>
          </p:nvPr>
        </p:nvSpPr>
        <p:spPr>
          <a:xfrm>
            <a:off x="5410200" y="1600200"/>
            <a:ext cx="3429000" cy="4530725"/>
          </a:xfrm>
          <a:prstGeom prst="rect">
            <a:avLst/>
          </a:prstGeom>
        </p:spPr>
        <p:txBody>
          <a:bodyPr/>
          <a:lstStyle/>
          <a:p>
            <a:pPr marL="457200" indent="-457200">
              <a:buFontTx/>
              <a:buAutoNum type="arabicPeriod"/>
              <a:defRPr>
                <a:solidFill>
                  <a:srgbClr val="FFFF00"/>
                </a:solidFill>
              </a:defRPr>
            </a:pPr>
            <a:r>
              <a:rPr dirty="0">
                <a:solidFill>
                  <a:srgbClr val="000000"/>
                </a:solidFill>
                <a:ea typeface="Tahoma" pitchFamily="34" charset="0"/>
                <a:cs typeface="Tahoma" pitchFamily="34" charset="0"/>
              </a:rPr>
              <a:t>Initiation</a:t>
            </a:r>
          </a:p>
          <a:p>
            <a:pPr marL="457200" indent="-457200">
              <a:buFontTx/>
              <a:buAutoNum type="arabicPeriod"/>
              <a:defRPr>
                <a:solidFill>
                  <a:srgbClr val="FFFF00"/>
                </a:solidFill>
              </a:defRPr>
            </a:pPr>
            <a:endParaRPr dirty="0">
              <a:solidFill>
                <a:srgbClr val="000000"/>
              </a:solidFill>
              <a:ea typeface="Tahoma" pitchFamily="34" charset="0"/>
              <a:cs typeface="Tahoma" pitchFamily="34" charset="0"/>
            </a:endParaRPr>
          </a:p>
          <a:p>
            <a:pPr marL="457200" indent="-457200">
              <a:buFontTx/>
              <a:buAutoNum type="arabicPeriod" startAt="2"/>
              <a:defRPr>
                <a:solidFill>
                  <a:srgbClr val="FFFF00"/>
                </a:solidFill>
              </a:defRPr>
            </a:pPr>
            <a:r>
              <a:rPr dirty="0">
                <a:solidFill>
                  <a:srgbClr val="000000"/>
                </a:solidFill>
                <a:ea typeface="Tahoma" pitchFamily="34" charset="0"/>
                <a:cs typeface="Tahoma" pitchFamily="34" charset="0"/>
              </a:rPr>
              <a:t>Promotion</a:t>
            </a:r>
          </a:p>
          <a:p>
            <a:pPr marL="457200" indent="-457200">
              <a:buFontTx/>
              <a:buAutoNum type="arabicPeriod" startAt="2"/>
              <a:defRPr>
                <a:solidFill>
                  <a:srgbClr val="FFFF00"/>
                </a:solidFill>
              </a:defRPr>
            </a:pPr>
            <a:endParaRPr dirty="0">
              <a:solidFill>
                <a:srgbClr val="000000"/>
              </a:solidFill>
              <a:ea typeface="Tahoma" pitchFamily="34" charset="0"/>
              <a:cs typeface="Tahoma" pitchFamily="34" charset="0"/>
            </a:endParaRPr>
          </a:p>
          <a:p>
            <a:pPr marL="457200" indent="-457200">
              <a:buFontTx/>
              <a:buAutoNum type="arabicPeriod" startAt="3"/>
              <a:defRPr>
                <a:solidFill>
                  <a:srgbClr val="FFFF00"/>
                </a:solidFill>
              </a:defRPr>
            </a:pPr>
            <a:r>
              <a:rPr dirty="0">
                <a:solidFill>
                  <a:srgbClr val="000000"/>
                </a:solidFill>
                <a:ea typeface="Tahoma" pitchFamily="34" charset="0"/>
                <a:cs typeface="Tahoma" pitchFamily="34" charset="0"/>
              </a:rPr>
              <a:t>Progression</a:t>
            </a:r>
          </a:p>
        </p:txBody>
      </p:sp>
      <p:pic>
        <p:nvPicPr>
          <p:cNvPr id="816" name="image8.png"/>
          <p:cNvPicPr>
            <a:picLocks noChangeAspect="1"/>
          </p:cNvPicPr>
          <p:nvPr/>
        </p:nvPicPr>
        <p:blipFill>
          <a:blip r:embed="rId3" cstate="print">
            <a:extLst/>
          </a:blip>
          <a:stretch>
            <a:fillRect/>
          </a:stretch>
        </p:blipFill>
        <p:spPr>
          <a:xfrm>
            <a:off x="381000" y="1752600"/>
            <a:ext cx="4648200" cy="3505200"/>
          </a:xfrm>
          <a:prstGeom prst="rect">
            <a:avLst/>
          </a:prstGeom>
          <a:ln>
            <a:solidFill>
              <a:srgbClr val="000000"/>
            </a:solidFill>
          </a:ln>
        </p:spPr>
      </p:pic>
      <p:sp>
        <p:nvSpPr>
          <p:cNvPr id="817" name="Shape 817"/>
          <p:cNvSpPr/>
          <p:nvPr/>
        </p:nvSpPr>
        <p:spPr>
          <a:xfrm>
            <a:off x="457200" y="5521209"/>
            <a:ext cx="4572000" cy="523216"/>
          </a:xfrm>
          <a:prstGeom prst="rect">
            <a:avLst/>
          </a:prstGeom>
          <a:ln w="12700">
            <a:miter lim="400000"/>
          </a:ln>
          <a:extLst>
            <a:ext uri="{C572A759-6A51-4108-AA02-DFA0A04FC94B}">
              <ma14:wrappingTextBoxFlag xmlns:ma14="http://schemas.microsoft.com/office/mac/drawingml/2011/main" xmlns="" xmlns:mv="urn:schemas-microsoft-com:mac:vml" xmlns:mc="http://schemas.openxmlformats.org/markup-compatibility/2006" val="1"/>
            </a:ext>
          </a:extLst>
        </p:spPr>
        <p:txBody>
          <a:bodyPr lIns="45718" tIns="45718" rIns="45718" bIns="45718">
            <a:spAutoFit/>
          </a:bodyPr>
          <a:lstStyle>
            <a:lvl1pPr>
              <a:defRPr>
                <a:solidFill>
                  <a:srgbClr val="FFFF51"/>
                </a:solidFill>
                <a:latin typeface="Arial"/>
                <a:ea typeface="Arial"/>
                <a:cs typeface="Arial"/>
                <a:sym typeface="Arial"/>
              </a:defRPr>
            </a:lvl1pPr>
          </a:lstStyle>
          <a:p>
            <a:r>
              <a:rPr sz="1400" dirty="0">
                <a:solidFill>
                  <a:srgbClr val="000000"/>
                </a:solidFill>
              </a:rPr>
              <a:t>https://openi.nlm.nih.gov/imgs/512/85/2990743/PMC2990743_1749-8546-5-37-1.png</a:t>
            </a:r>
          </a:p>
        </p:txBody>
      </p:sp>
    </p:spTree>
    <p:extLst>
      <p:ext uri="{BB962C8B-B14F-4D97-AF65-F5344CB8AC3E}">
        <p14:creationId xmlns:p14="http://schemas.microsoft.com/office/powerpoint/2010/main" val="204180844"/>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b="1" dirty="0"/>
              <a:t>Deoxyribonucleic </a:t>
            </a:r>
            <a:r>
              <a:rPr lang="en-US" b="1" dirty="0" smtClean="0"/>
              <a:t>Acid (DNA</a:t>
            </a:r>
            <a:r>
              <a:rPr lang="en-US" dirty="0" smtClean="0"/>
              <a:t>)</a:t>
            </a:r>
            <a:r>
              <a:rPr lang="en-US" dirty="0">
                <a:latin typeface="Arial Rounded MT Bold" pitchFamily="34" charset="0"/>
              </a:rPr>
              <a:t/>
            </a:r>
            <a:br>
              <a:rPr lang="en-US" dirty="0">
                <a:latin typeface="Arial Rounded MT Bold" pitchFamily="34" charset="0"/>
              </a:rPr>
            </a:br>
            <a:endParaRPr lang="en-US" b="1" dirty="0">
              <a:latin typeface="Arial Rounded MT Bold" pitchFamily="34" charset="0"/>
            </a:endParaRPr>
          </a:p>
        </p:txBody>
      </p:sp>
      <p:sp>
        <p:nvSpPr>
          <p:cNvPr id="3" name="Content Placeholder 2"/>
          <p:cNvSpPr>
            <a:spLocks noGrp="1"/>
          </p:cNvSpPr>
          <p:nvPr>
            <p:ph idx="1"/>
          </p:nvPr>
        </p:nvSpPr>
        <p:spPr>
          <a:xfrm>
            <a:off x="457200" y="1565694"/>
            <a:ext cx="8229600" cy="4525963"/>
          </a:xfrm>
        </p:spPr>
        <p:txBody>
          <a:bodyPr/>
          <a:lstStyle/>
          <a:p>
            <a:r>
              <a:rPr lang="en-US" dirty="0" smtClean="0">
                <a:ea typeface="Tahoma" pitchFamily="34" charset="0"/>
                <a:cs typeface="Tahoma" pitchFamily="34" charset="0"/>
              </a:rPr>
              <a:t>The “blueprint” of life</a:t>
            </a:r>
          </a:p>
          <a:p>
            <a:r>
              <a:rPr lang="en-US" dirty="0" smtClean="0">
                <a:ea typeface="Tahoma" pitchFamily="34" charset="0"/>
                <a:cs typeface="Tahoma" pitchFamily="34" charset="0"/>
              </a:rPr>
              <a:t>Within the nucleus of each cell are the directions to make a specific human being, determined by the mother’s and father’s genes.</a:t>
            </a:r>
          </a:p>
          <a:p>
            <a:pPr marL="0" indent="0">
              <a:buNone/>
            </a:pPr>
            <a:endParaRPr lang="en-US" dirty="0"/>
          </a:p>
          <a:p>
            <a:pPr>
              <a:buNone/>
            </a:pPr>
            <a:endParaRPr lang="en-US" dirty="0"/>
          </a:p>
        </p:txBody>
      </p:sp>
      <p:sp>
        <p:nvSpPr>
          <p:cNvPr id="4" name="Rectangle 3">
            <a:extLst>
              <a:ext uri="{FF2B5EF4-FFF2-40B4-BE49-F238E27FC236}">
                <a16:creationId xmlns="" xmlns:a16="http://schemas.microsoft.com/office/drawing/2014/main" xmlns:mv="urn:schemas-microsoft-com:mac:vml" xmlns:mc="http://schemas.openxmlformats.org/markup-compatibility/2006" id="{2FCACCBB-8D71-44FB-9253-98C18FFC14B0}"/>
              </a:ext>
            </a:extLst>
          </p:cNvPr>
          <p:cNvSpPr/>
          <p:nvPr/>
        </p:nvSpPr>
        <p:spPr>
          <a:xfrm>
            <a:off x="3363720" y="6091657"/>
            <a:ext cx="3460114" cy="369332"/>
          </a:xfrm>
          <a:prstGeom prst="rect">
            <a:avLst/>
          </a:prstGeom>
        </p:spPr>
        <p:txBody>
          <a:bodyPr wrap="none">
            <a:spAutoFit/>
          </a:bodyPr>
          <a:lstStyle/>
          <a:p>
            <a:pPr lvl="0"/>
            <a:r>
              <a:rPr lang="en-US" dirty="0">
                <a:solidFill>
                  <a:prstClr val="black">
                    <a:lumMod val="50000"/>
                    <a:lumOff val="50000"/>
                  </a:prstClr>
                </a:solidFill>
              </a:rPr>
              <a:t>(Tedder &amp; Eggert, </a:t>
            </a:r>
            <a:r>
              <a:rPr lang="en-US" dirty="0" smtClean="0">
                <a:solidFill>
                  <a:prstClr val="black">
                    <a:lumMod val="50000"/>
                    <a:lumOff val="50000"/>
                  </a:prstClr>
                </a:solidFill>
              </a:rPr>
              <a:t>2017; ONS 2018)</a:t>
            </a:r>
            <a:endParaRPr lang="en-US" dirty="0">
              <a:solidFill>
                <a:prstClr val="black">
                  <a:lumMod val="50000"/>
                  <a:lumOff val="50000"/>
                </a:prstClr>
              </a:solidFill>
            </a:endParaRPr>
          </a:p>
        </p:txBody>
      </p:sp>
      <p:sp>
        <p:nvSpPr>
          <p:cNvPr id="6" name="Footer Placeholder 5"/>
          <p:cNvSpPr>
            <a:spLocks noGrp="1"/>
          </p:cNvSpPr>
          <p:nvPr>
            <p:ph type="ftr" sz="quarter" idx="11"/>
          </p:nvPr>
        </p:nvSpPr>
        <p:spPr/>
        <p:txBody>
          <a:bodyPr/>
          <a:lstStyle/>
          <a:p>
            <a:r>
              <a:rPr lang="en-US" smtClean="0"/>
              <a:t>Kenya Chemosafe Program 2019</a:t>
            </a:r>
            <a:endParaRPr lang="en-US"/>
          </a:p>
        </p:txBody>
      </p:sp>
    </p:spTree>
    <p:extLst>
      <p:ext uri="{BB962C8B-B14F-4D97-AF65-F5344CB8AC3E}">
        <p14:creationId xmlns:p14="http://schemas.microsoft.com/office/powerpoint/2010/main" val="35500042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app.schoology.com/system/files/attachments/page_embeds/m/2012-10/canbas01_009a.jpg">
            <a:extLst>
              <a:ext uri="{FF2B5EF4-FFF2-40B4-BE49-F238E27FC236}">
                <a16:creationId xmlns="" xmlns:a16="http://schemas.microsoft.com/office/drawing/2014/main" xmlns:mv="urn:schemas-microsoft-com:mac:vml" xmlns:mc="http://schemas.openxmlformats.org/markup-compatibility/2006" id="{05430323-08C5-4A00-9346-DA347A0599D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219200"/>
            <a:ext cx="6629400" cy="473528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 xmlns:a16="http://schemas.microsoft.com/office/drawing/2014/main" xmlns:mv="urn:schemas-microsoft-com:mac:vml" xmlns:mc="http://schemas.openxmlformats.org/markup-compatibility/2006" id="{1269131E-5AF9-4B09-AABA-29530D7F7991}"/>
              </a:ext>
            </a:extLst>
          </p:cNvPr>
          <p:cNvSpPr txBox="1"/>
          <p:nvPr/>
        </p:nvSpPr>
        <p:spPr>
          <a:xfrm>
            <a:off x="2057400" y="6187072"/>
            <a:ext cx="5257800" cy="584775"/>
          </a:xfrm>
          <a:prstGeom prst="rect">
            <a:avLst/>
          </a:prstGeom>
          <a:noFill/>
        </p:spPr>
        <p:txBody>
          <a:bodyPr wrap="square" rtlCol="0">
            <a:spAutoFit/>
          </a:bodyPr>
          <a:lstStyle/>
          <a:p>
            <a:r>
              <a:rPr lang="en-US" sz="1600" dirty="0">
                <a:latin typeface="Helvetica" panose="020B0604020202020204" pitchFamily="34" charset="0"/>
                <a:cs typeface="Helvetica" panose="020B0604020202020204" pitchFamily="34" charset="0"/>
              </a:rPr>
              <a:t>Image courtesy of the National Institutes of </a:t>
            </a:r>
            <a:r>
              <a:rPr lang="en-US" sz="1600" dirty="0" smtClean="0">
                <a:latin typeface="Helvetica" panose="020B0604020202020204" pitchFamily="34" charset="0"/>
                <a:cs typeface="Helvetica" panose="020B0604020202020204" pitchFamily="34" charset="0"/>
              </a:rPr>
              <a:t>Health (ONS, 2018) </a:t>
            </a:r>
            <a:endParaRPr lang="en-US" sz="1600" dirty="0">
              <a:latin typeface="Helvetica" panose="020B0604020202020204" pitchFamily="34" charset="0"/>
              <a:cs typeface="Helvetica" panose="020B0604020202020204" pitchFamily="34" charset="0"/>
            </a:endParaRPr>
          </a:p>
        </p:txBody>
      </p:sp>
      <p:sp>
        <p:nvSpPr>
          <p:cNvPr id="3" name="Title 2"/>
          <p:cNvSpPr>
            <a:spLocks noGrp="1"/>
          </p:cNvSpPr>
          <p:nvPr>
            <p:ph type="title"/>
          </p:nvPr>
        </p:nvSpPr>
        <p:spPr>
          <a:xfrm>
            <a:off x="457200" y="274638"/>
            <a:ext cx="8229600" cy="792162"/>
          </a:xfrm>
        </p:spPr>
        <p:txBody>
          <a:bodyPr/>
          <a:lstStyle/>
          <a:p>
            <a:r>
              <a:rPr lang="en-US" b="1" dirty="0" smtClean="0"/>
              <a:t>Structure of DNA</a:t>
            </a:r>
            <a:endParaRPr lang="en-US" b="1" dirty="0"/>
          </a:p>
        </p:txBody>
      </p:sp>
      <p:sp>
        <p:nvSpPr>
          <p:cNvPr id="4" name="Content Placeholder 3"/>
          <p:cNvSpPr>
            <a:spLocks noGrp="1"/>
          </p:cNvSpPr>
          <p:nvPr>
            <p:ph idx="1"/>
          </p:nvPr>
        </p:nvSpPr>
        <p:spPr>
          <a:xfrm>
            <a:off x="457200" y="1066800"/>
            <a:ext cx="8229600" cy="5059363"/>
          </a:xfrm>
        </p:spPr>
        <p:txBody>
          <a:bodyPr/>
          <a:lstStyle/>
          <a:p>
            <a:pPr marL="0" indent="0">
              <a:buNone/>
            </a:pPr>
            <a:endParaRPr lang="en-US" dirty="0"/>
          </a:p>
        </p:txBody>
      </p:sp>
      <p:sp>
        <p:nvSpPr>
          <p:cNvPr id="5" name="Footer Placeholder 4"/>
          <p:cNvSpPr>
            <a:spLocks noGrp="1"/>
          </p:cNvSpPr>
          <p:nvPr>
            <p:ph type="ftr" sz="quarter" idx="11"/>
          </p:nvPr>
        </p:nvSpPr>
        <p:spPr/>
        <p:txBody>
          <a:bodyPr/>
          <a:lstStyle/>
          <a:p>
            <a:r>
              <a:rPr lang="en-US" smtClean="0"/>
              <a:t>Kenya Chemosafe Program 2019</a:t>
            </a:r>
            <a:endParaRPr lang="en-US"/>
          </a:p>
        </p:txBody>
      </p:sp>
    </p:spTree>
    <p:extLst>
      <p:ext uri="{BB962C8B-B14F-4D97-AF65-F5344CB8AC3E}">
        <p14:creationId xmlns:p14="http://schemas.microsoft.com/office/powerpoint/2010/main" val="14472131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05446" cy="1143000"/>
          </a:xfrm>
        </p:spPr>
        <p:txBody>
          <a:bodyPr>
            <a:normAutofit/>
          </a:bodyPr>
          <a:lstStyle/>
          <a:p>
            <a:r>
              <a:rPr lang="en-US" b="1" dirty="0"/>
              <a:t>Cell Division</a:t>
            </a:r>
          </a:p>
        </p:txBody>
      </p:sp>
      <p:sp>
        <p:nvSpPr>
          <p:cNvPr id="3" name="Content Placeholder 2"/>
          <p:cNvSpPr>
            <a:spLocks noGrp="1"/>
          </p:cNvSpPr>
          <p:nvPr>
            <p:ph idx="1"/>
          </p:nvPr>
        </p:nvSpPr>
        <p:spPr>
          <a:xfrm>
            <a:off x="457200" y="1417639"/>
            <a:ext cx="8229600" cy="4068762"/>
          </a:xfrm>
        </p:spPr>
        <p:txBody>
          <a:bodyPr>
            <a:normAutofit/>
          </a:bodyPr>
          <a:lstStyle/>
          <a:p>
            <a:r>
              <a:rPr lang="en-US" dirty="0">
                <a:ea typeface="Tahoma" pitchFamily="34" charset="0"/>
                <a:cs typeface="Tahoma" pitchFamily="34" charset="0"/>
              </a:rPr>
              <a:t>Cells divide </a:t>
            </a:r>
            <a:r>
              <a:rPr lang="en-US" dirty="0" smtClean="0">
                <a:ea typeface="Tahoma" pitchFamily="34" charset="0"/>
                <a:cs typeface="Tahoma" pitchFamily="34" charset="0"/>
              </a:rPr>
              <a:t>to repair and replace worn out cells</a:t>
            </a:r>
            <a:endParaRPr lang="en-US" dirty="0">
              <a:ea typeface="Tahoma" pitchFamily="34" charset="0"/>
              <a:cs typeface="Tahoma" pitchFamily="34" charset="0"/>
            </a:endParaRPr>
          </a:p>
          <a:p>
            <a:r>
              <a:rPr lang="en-US" dirty="0">
                <a:ea typeface="Tahoma" pitchFamily="34" charset="0"/>
                <a:cs typeface="Tahoma" pitchFamily="34" charset="0"/>
              </a:rPr>
              <a:t>DNA coordinates the cell division (mitosis</a:t>
            </a:r>
            <a:r>
              <a:rPr lang="en-US" dirty="0" smtClean="0">
                <a:ea typeface="Tahoma" pitchFamily="34" charset="0"/>
                <a:cs typeface="Tahoma" pitchFamily="34" charset="0"/>
              </a:rPr>
              <a:t>)</a:t>
            </a:r>
            <a:endParaRPr lang="en-US" dirty="0">
              <a:ea typeface="Tahoma" pitchFamily="34" charset="0"/>
              <a:cs typeface="Tahoma" pitchFamily="34" charset="0"/>
            </a:endParaRPr>
          </a:p>
          <a:p>
            <a:r>
              <a:rPr lang="en-US" dirty="0" smtClean="0">
                <a:ea typeface="Tahoma" pitchFamily="34" charset="0"/>
                <a:cs typeface="Tahoma" pitchFamily="34" charset="0"/>
              </a:rPr>
              <a:t>During </a:t>
            </a:r>
            <a:r>
              <a:rPr lang="en-US" dirty="0" smtClean="0">
                <a:ea typeface="Tahoma" pitchFamily="34" charset="0"/>
                <a:cs typeface="Tahoma" pitchFamily="34" charset="0"/>
              </a:rPr>
              <a:t>cell division, a process of DNA duplication takes place to create new cells </a:t>
            </a:r>
          </a:p>
          <a:p>
            <a:r>
              <a:rPr lang="en-US" dirty="0" smtClean="0">
                <a:ea typeface="Tahoma" pitchFamily="34" charset="0"/>
                <a:cs typeface="Tahoma" pitchFamily="34" charset="0"/>
              </a:rPr>
              <a:t>After a cell reaches its life span, the cell dies through a normal process called apoptosis</a:t>
            </a:r>
            <a:endParaRPr lang="en-US" dirty="0" smtClean="0">
              <a:ea typeface="Tahoma" pitchFamily="34" charset="0"/>
              <a:cs typeface="Tahoma" pitchFamily="34" charset="0"/>
            </a:endParaRPr>
          </a:p>
        </p:txBody>
      </p:sp>
      <p:sp>
        <p:nvSpPr>
          <p:cNvPr id="4" name="Rectangle 3">
            <a:extLst>
              <a:ext uri="{FF2B5EF4-FFF2-40B4-BE49-F238E27FC236}">
                <a16:creationId xmlns="" xmlns:a16="http://schemas.microsoft.com/office/drawing/2014/main" xmlns:mv="urn:schemas-microsoft-com:mac:vml" xmlns:mc="http://schemas.openxmlformats.org/markup-compatibility/2006" id="{FFBEE901-2CAD-4AD1-BC93-843642D7D6C8}"/>
              </a:ext>
            </a:extLst>
          </p:cNvPr>
          <p:cNvSpPr/>
          <p:nvPr/>
        </p:nvSpPr>
        <p:spPr>
          <a:xfrm>
            <a:off x="2895600" y="5715000"/>
            <a:ext cx="3460114" cy="369332"/>
          </a:xfrm>
          <a:prstGeom prst="rect">
            <a:avLst/>
          </a:prstGeom>
        </p:spPr>
        <p:txBody>
          <a:bodyPr wrap="none">
            <a:spAutoFit/>
          </a:bodyPr>
          <a:lstStyle/>
          <a:p>
            <a:r>
              <a:rPr lang="en-US" dirty="0">
                <a:solidFill>
                  <a:schemeClr val="bg1">
                    <a:lumMod val="50000"/>
                  </a:schemeClr>
                </a:solidFill>
              </a:rPr>
              <a:t>(Tedder &amp; Eggert, </a:t>
            </a:r>
            <a:r>
              <a:rPr lang="en-US" dirty="0" smtClean="0">
                <a:solidFill>
                  <a:schemeClr val="bg1">
                    <a:lumMod val="50000"/>
                  </a:schemeClr>
                </a:solidFill>
              </a:rPr>
              <a:t>2017; ONS 2018)</a:t>
            </a:r>
            <a:endParaRPr lang="en-US" dirty="0">
              <a:solidFill>
                <a:schemeClr val="bg1">
                  <a:lumMod val="50000"/>
                </a:schemeClr>
              </a:solidFill>
            </a:endParaRPr>
          </a:p>
        </p:txBody>
      </p:sp>
      <p:sp>
        <p:nvSpPr>
          <p:cNvPr id="6" name="Footer Placeholder 5"/>
          <p:cNvSpPr>
            <a:spLocks noGrp="1"/>
          </p:cNvSpPr>
          <p:nvPr>
            <p:ph type="ftr" sz="quarter" idx="11"/>
          </p:nvPr>
        </p:nvSpPr>
        <p:spPr/>
        <p:txBody>
          <a:bodyPr/>
          <a:lstStyle/>
          <a:p>
            <a:r>
              <a:rPr lang="en-US" smtClean="0"/>
              <a:t>Kenya Chemosafe Program 2019</a:t>
            </a:r>
            <a:endParaRPr lang="en-US"/>
          </a:p>
        </p:txBody>
      </p:sp>
    </p:spTree>
    <p:extLst>
      <p:ext uri="{BB962C8B-B14F-4D97-AF65-F5344CB8AC3E}">
        <p14:creationId xmlns:p14="http://schemas.microsoft.com/office/powerpoint/2010/main" val="7971902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11762"/>
          </a:xfrm>
        </p:spPr>
        <p:txBody>
          <a:bodyPr/>
          <a:lstStyle/>
          <a:p>
            <a:r>
              <a:rPr lang="en-US" dirty="0" smtClean="0"/>
              <a:t>Cancer Biology</a:t>
            </a:r>
            <a:endParaRPr lang="en-US" dirty="0"/>
          </a:p>
        </p:txBody>
      </p:sp>
      <p:sp>
        <p:nvSpPr>
          <p:cNvPr id="4" name="Footer Placeholder 3"/>
          <p:cNvSpPr>
            <a:spLocks noGrp="1"/>
          </p:cNvSpPr>
          <p:nvPr>
            <p:ph type="ftr" sz="quarter" idx="11"/>
          </p:nvPr>
        </p:nvSpPr>
        <p:spPr/>
        <p:txBody>
          <a:bodyPr/>
          <a:lstStyle/>
          <a:p>
            <a:r>
              <a:rPr lang="en-US" smtClean="0"/>
              <a:t>Kenya Chemosafe Program 2019</a:t>
            </a:r>
            <a:endParaRPr lang="en-US"/>
          </a:p>
        </p:txBody>
      </p:sp>
    </p:spTree>
    <p:extLst>
      <p:ext uri="{BB962C8B-B14F-4D97-AF65-F5344CB8AC3E}">
        <p14:creationId xmlns:p14="http://schemas.microsoft.com/office/powerpoint/2010/main" val="9386992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xmlns:mv="urn:schemas-microsoft-com:mac:vml" xmlns:mc="http://schemas.openxmlformats.org/markup-compatibility/2006" id="{60A73311-6CAA-46A3-8521-2C53AB3B3A52}"/>
              </a:ext>
            </a:extLst>
          </p:cNvPr>
          <p:cNvSpPr>
            <a:spLocks noGrp="1"/>
          </p:cNvSpPr>
          <p:nvPr>
            <p:ph type="title"/>
          </p:nvPr>
        </p:nvSpPr>
        <p:spPr/>
        <p:txBody>
          <a:bodyPr/>
          <a:lstStyle/>
          <a:p>
            <a:r>
              <a:rPr lang="en-US" b="1" dirty="0"/>
              <a:t>The Cell Cycle</a:t>
            </a:r>
          </a:p>
        </p:txBody>
      </p:sp>
      <p:pic>
        <p:nvPicPr>
          <p:cNvPr id="5" name="Content Placeholder 3">
            <a:extLst>
              <a:ext uri="{FF2B5EF4-FFF2-40B4-BE49-F238E27FC236}">
                <a16:creationId xmlns="" xmlns:a16="http://schemas.microsoft.com/office/drawing/2014/main" xmlns:mv="urn:schemas-microsoft-com:mac:vml" xmlns:mc="http://schemas.openxmlformats.org/markup-compatibility/2006" id="{C45BD82B-0D37-4005-B59C-25741DE38DFC}"/>
              </a:ext>
            </a:extLst>
          </p:cNvPr>
          <p:cNvPicPr>
            <a:picLocks noGrp="1" noChangeAspect="1"/>
          </p:cNvPicPr>
          <p:nvPr>
            <p:ph sz="half" idx="2"/>
          </p:nvPr>
        </p:nvPicPr>
        <p:blipFill rotWithShape="1">
          <a:blip r:embed="rId3" cstate="print"/>
          <a:srcRect l="5206" t="4068" r="8026" b="4068"/>
          <a:stretch/>
        </p:blipFill>
        <p:spPr>
          <a:xfrm>
            <a:off x="4191000" y="1524000"/>
            <a:ext cx="3352800" cy="4798525"/>
          </a:xfrm>
          <a:prstGeom prst="rect">
            <a:avLst/>
          </a:prstGeom>
        </p:spPr>
      </p:pic>
      <p:sp>
        <p:nvSpPr>
          <p:cNvPr id="3" name="Content Placeholder 2">
            <a:extLst>
              <a:ext uri="{FF2B5EF4-FFF2-40B4-BE49-F238E27FC236}">
                <a16:creationId xmlns="" xmlns:a16="http://schemas.microsoft.com/office/drawing/2014/main" xmlns:mv="urn:schemas-microsoft-com:mac:vml" xmlns:mc="http://schemas.openxmlformats.org/markup-compatibility/2006" id="{80674A3F-AB75-4725-A074-0434AB80819A}"/>
              </a:ext>
            </a:extLst>
          </p:cNvPr>
          <p:cNvSpPr>
            <a:spLocks noGrp="1"/>
          </p:cNvSpPr>
          <p:nvPr>
            <p:ph sz="half" idx="1"/>
          </p:nvPr>
        </p:nvSpPr>
        <p:spPr>
          <a:xfrm>
            <a:off x="457200" y="1600200"/>
            <a:ext cx="3733800" cy="4525963"/>
          </a:xfrm>
        </p:spPr>
        <p:txBody>
          <a:bodyPr>
            <a:normAutofit fontScale="92500" lnSpcReduction="10000"/>
          </a:bodyPr>
          <a:lstStyle/>
          <a:p>
            <a:pPr lvl="0"/>
            <a:r>
              <a:rPr lang="en-GB" b="1" dirty="0" smtClean="0">
                <a:ea typeface="Tahoma" pitchFamily="34" charset="0"/>
                <a:cs typeface="Tahoma" pitchFamily="34" charset="0"/>
              </a:rPr>
              <a:t>G₁ (Gap 1): </a:t>
            </a:r>
            <a:r>
              <a:rPr lang="en-GB" dirty="0" smtClean="0">
                <a:ea typeface="Tahoma" pitchFamily="34" charset="0"/>
                <a:cs typeface="Tahoma" pitchFamily="34" charset="0"/>
              </a:rPr>
              <a:t>RNA &amp; protein synthesis</a:t>
            </a:r>
          </a:p>
          <a:p>
            <a:pPr lvl="0"/>
            <a:r>
              <a:rPr lang="en-GB" b="1" dirty="0" smtClean="0">
                <a:ea typeface="Tahoma" pitchFamily="34" charset="0"/>
                <a:cs typeface="Tahoma" pitchFamily="34" charset="0"/>
              </a:rPr>
              <a:t>S phase (Synthesis): </a:t>
            </a:r>
            <a:r>
              <a:rPr lang="en-GB" dirty="0" smtClean="0">
                <a:ea typeface="Tahoma" pitchFamily="34" charset="0"/>
                <a:cs typeface="Tahoma" pitchFamily="34" charset="0"/>
              </a:rPr>
              <a:t>DNA replication</a:t>
            </a:r>
          </a:p>
          <a:p>
            <a:pPr lvl="0"/>
            <a:r>
              <a:rPr lang="en-GB" b="1" dirty="0" smtClean="0">
                <a:ea typeface="Tahoma" pitchFamily="34" charset="0"/>
                <a:cs typeface="Tahoma" pitchFamily="34" charset="0"/>
              </a:rPr>
              <a:t>G₂ (Gap 2): </a:t>
            </a:r>
            <a:r>
              <a:rPr lang="en-GB" dirty="0" smtClean="0">
                <a:ea typeface="Tahoma" pitchFamily="34" charset="0"/>
                <a:cs typeface="Tahoma" pitchFamily="34" charset="0"/>
              </a:rPr>
              <a:t>RNA &amp; protein synthesis</a:t>
            </a:r>
          </a:p>
          <a:p>
            <a:pPr lvl="0"/>
            <a:r>
              <a:rPr lang="en-GB" b="1" dirty="0" smtClean="0">
                <a:ea typeface="Tahoma" pitchFamily="34" charset="0"/>
                <a:cs typeface="Tahoma" pitchFamily="34" charset="0"/>
              </a:rPr>
              <a:t>M Phase (Mitosis</a:t>
            </a:r>
            <a:r>
              <a:rPr lang="en-GB" dirty="0" smtClean="0">
                <a:ea typeface="Tahoma" pitchFamily="34" charset="0"/>
                <a:cs typeface="Tahoma" pitchFamily="34" charset="0"/>
              </a:rPr>
              <a:t>): Cell division occurs</a:t>
            </a:r>
          </a:p>
          <a:p>
            <a:pPr lvl="0"/>
            <a:r>
              <a:rPr lang="en-GB" b="1" dirty="0" smtClean="0">
                <a:ea typeface="Tahoma" pitchFamily="34" charset="0"/>
                <a:cs typeface="Tahoma" pitchFamily="34" charset="0"/>
              </a:rPr>
              <a:t>G₀: </a:t>
            </a:r>
            <a:r>
              <a:rPr lang="en-GB" dirty="0" smtClean="0">
                <a:ea typeface="Tahoma" pitchFamily="34" charset="0"/>
                <a:cs typeface="Tahoma" pitchFamily="34" charset="0"/>
              </a:rPr>
              <a:t>cells perform other functions except proliferation</a:t>
            </a:r>
          </a:p>
          <a:p>
            <a:endParaRPr lang="en-US" dirty="0"/>
          </a:p>
          <a:p>
            <a:pPr marL="0" indent="0">
              <a:buNone/>
            </a:pPr>
            <a:endParaRPr lang="en-US" dirty="0"/>
          </a:p>
        </p:txBody>
      </p:sp>
      <p:sp>
        <p:nvSpPr>
          <p:cNvPr id="6" name="Footer Placeholder 5"/>
          <p:cNvSpPr>
            <a:spLocks noGrp="1"/>
          </p:cNvSpPr>
          <p:nvPr>
            <p:ph type="ftr" sz="quarter" idx="11"/>
          </p:nvPr>
        </p:nvSpPr>
        <p:spPr/>
        <p:txBody>
          <a:bodyPr/>
          <a:lstStyle/>
          <a:p>
            <a:r>
              <a:rPr lang="en-US" smtClean="0"/>
              <a:t>Kenya Chemosafe Program 2019</a:t>
            </a:r>
            <a:endParaRPr lang="en-US"/>
          </a:p>
        </p:txBody>
      </p:sp>
    </p:spTree>
    <p:extLst>
      <p:ext uri="{BB962C8B-B14F-4D97-AF65-F5344CB8AC3E}">
        <p14:creationId xmlns:p14="http://schemas.microsoft.com/office/powerpoint/2010/main" val="338058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Shape 288"/>
          <p:cNvSpPr txBox="1">
            <a:spLocks noGrp="1"/>
          </p:cNvSpPr>
          <p:nvPr>
            <p:ph type="title"/>
          </p:nvPr>
        </p:nvSpPr>
        <p:spPr>
          <a:xfrm>
            <a:off x="457200" y="457200"/>
            <a:ext cx="8229600" cy="707409"/>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chemeClr val="accent1"/>
              </a:buClr>
              <a:buSzPts val="4000"/>
              <a:buFont typeface="Century Gothic"/>
              <a:buNone/>
            </a:pPr>
            <a:r>
              <a:rPr lang="en-US" sz="4000" b="1" i="0" u="none" strike="noStrike" cap="none" dirty="0">
                <a:solidFill>
                  <a:srgbClr val="000000"/>
                </a:solidFill>
                <a:ea typeface="Century Gothic"/>
                <a:cs typeface="Century Gothic"/>
                <a:sym typeface="Century Gothic"/>
              </a:rPr>
              <a:t>Development of cancerous cells</a:t>
            </a:r>
            <a:endParaRPr sz="4000" b="1" i="0" u="none" strike="noStrike" cap="none">
              <a:solidFill>
                <a:srgbClr val="000000"/>
              </a:solidFill>
              <a:ea typeface="Century Gothic"/>
              <a:cs typeface="Century Gothic"/>
              <a:sym typeface="Century Gothic"/>
            </a:endParaRPr>
          </a:p>
        </p:txBody>
      </p:sp>
      <p:pic>
        <p:nvPicPr>
          <p:cNvPr id="289" name="Shape 289"/>
          <p:cNvPicPr preferRelativeResize="0"/>
          <p:nvPr/>
        </p:nvPicPr>
        <p:blipFill rotWithShape="1">
          <a:blip r:embed="rId3" cstate="print">
            <a:alphaModFix/>
          </a:blip>
          <a:srcRect l="43908" t="1356" r="6310" b="-1356"/>
          <a:stretch/>
        </p:blipFill>
        <p:spPr>
          <a:xfrm>
            <a:off x="4495800" y="1219200"/>
            <a:ext cx="3352800" cy="5257800"/>
          </a:xfrm>
          <a:prstGeom prst="rect">
            <a:avLst/>
          </a:prstGeom>
          <a:noFill/>
          <a:ln>
            <a:noFill/>
          </a:ln>
        </p:spPr>
      </p:pic>
      <p:sp>
        <p:nvSpPr>
          <p:cNvPr id="290" name="Shape 290"/>
          <p:cNvSpPr txBox="1"/>
          <p:nvPr/>
        </p:nvSpPr>
        <p:spPr>
          <a:xfrm>
            <a:off x="838200" y="1524000"/>
            <a:ext cx="3124200" cy="42672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None/>
            </a:pPr>
            <a:r>
              <a:rPr lang="en-US" sz="2400" dirty="0">
                <a:solidFill>
                  <a:srgbClr val="000000"/>
                </a:solidFill>
                <a:ea typeface="Tahoma" pitchFamily="34" charset="0"/>
                <a:cs typeface="Tahoma" pitchFamily="34" charset="0"/>
                <a:sym typeface="Century Gothic"/>
              </a:rPr>
              <a:t>Sometimes, a damaged cell does </a:t>
            </a:r>
            <a:br>
              <a:rPr lang="en-US" sz="2400" dirty="0">
                <a:solidFill>
                  <a:srgbClr val="000000"/>
                </a:solidFill>
                <a:ea typeface="Tahoma" pitchFamily="34" charset="0"/>
                <a:cs typeface="Tahoma" pitchFamily="34" charset="0"/>
                <a:sym typeface="Century Gothic"/>
              </a:rPr>
            </a:br>
            <a:r>
              <a:rPr lang="en-US" sz="2400" dirty="0">
                <a:solidFill>
                  <a:srgbClr val="000000"/>
                </a:solidFill>
                <a:ea typeface="Tahoma" pitchFamily="34" charset="0"/>
                <a:cs typeface="Tahoma" pitchFamily="34" charset="0"/>
                <a:sym typeface="Century Gothic"/>
              </a:rPr>
              <a:t>not die as it should, but instead continues to divide, often in an uncontrolled manner.</a:t>
            </a:r>
            <a:endParaRPr sz="2400" dirty="0">
              <a:solidFill>
                <a:srgbClr val="000000"/>
              </a:solidFill>
              <a:ea typeface="Tahoma" pitchFamily="34" charset="0"/>
              <a:cs typeface="Tahoma" pitchFamily="34" charset="0"/>
              <a:sym typeface="Century Gothic"/>
            </a:endParaRPr>
          </a:p>
          <a:p>
            <a:pPr marL="0" marR="0" lvl="0" indent="0" algn="l" rtl="0">
              <a:lnSpc>
                <a:spcPct val="130000"/>
              </a:lnSpc>
              <a:spcBef>
                <a:spcPts val="0"/>
              </a:spcBef>
              <a:spcAft>
                <a:spcPts val="0"/>
              </a:spcAft>
              <a:buNone/>
            </a:pPr>
            <a:endParaRPr sz="2400" dirty="0">
              <a:solidFill>
                <a:srgbClr val="000000"/>
              </a:solidFill>
              <a:ea typeface="Tahoma" pitchFamily="34" charset="0"/>
              <a:cs typeface="Tahoma" pitchFamily="34" charset="0"/>
              <a:sym typeface="Century Gothic"/>
            </a:endParaRPr>
          </a:p>
          <a:p>
            <a:pPr marL="0" marR="0" lvl="0" indent="0" algn="l" rtl="0">
              <a:lnSpc>
                <a:spcPct val="130000"/>
              </a:lnSpc>
              <a:spcBef>
                <a:spcPts val="0"/>
              </a:spcBef>
              <a:spcAft>
                <a:spcPts val="0"/>
              </a:spcAft>
              <a:buNone/>
            </a:pPr>
            <a:r>
              <a:rPr lang="en-US" sz="2400" b="1" dirty="0">
                <a:solidFill>
                  <a:srgbClr val="000000"/>
                </a:solidFill>
                <a:ea typeface="Tahoma" pitchFamily="34" charset="0"/>
                <a:cs typeface="Tahoma" pitchFamily="34" charset="0"/>
                <a:sym typeface="Century Gothic"/>
              </a:rPr>
              <a:t>This is cancer</a:t>
            </a:r>
            <a:r>
              <a:rPr lang="en-US" sz="2400" b="1" dirty="0">
                <a:solidFill>
                  <a:schemeClr val="tx1">
                    <a:lumMod val="50000"/>
                    <a:lumOff val="50000"/>
                  </a:schemeClr>
                </a:solidFill>
                <a:ea typeface="Helvetica" charset="0"/>
                <a:cs typeface="Helvetica" charset="0"/>
                <a:sym typeface="Century Gothic"/>
              </a:rPr>
              <a:t>. </a:t>
            </a:r>
            <a:endParaRPr sz="2400" b="1" dirty="0">
              <a:solidFill>
                <a:schemeClr val="tx1">
                  <a:lumMod val="50000"/>
                  <a:lumOff val="50000"/>
                </a:schemeClr>
              </a:solidFill>
              <a:ea typeface="Helvetica" charset="0"/>
              <a:cs typeface="Helvetica" charset="0"/>
              <a:sym typeface="Century Gothic"/>
            </a:endParaRPr>
          </a:p>
          <a:p>
            <a:pPr marL="0" marR="0" lvl="0" indent="0" algn="l" rtl="0">
              <a:spcBef>
                <a:spcPts val="0"/>
              </a:spcBef>
              <a:spcAft>
                <a:spcPts val="0"/>
              </a:spcAft>
              <a:buNone/>
            </a:pPr>
            <a:endParaRPr sz="2300" dirty="0">
              <a:solidFill>
                <a:schemeClr val="dk1"/>
              </a:solidFill>
              <a:latin typeface="Century Gothic"/>
              <a:ea typeface="Century Gothic"/>
              <a:cs typeface="Century Gothic"/>
              <a:sym typeface="Century Gothic"/>
            </a:endParaRPr>
          </a:p>
        </p:txBody>
      </p:sp>
      <p:sp>
        <p:nvSpPr>
          <p:cNvPr id="6" name="Rectangle 5">
            <a:extLst>
              <a:ext uri="{FF2B5EF4-FFF2-40B4-BE49-F238E27FC236}">
                <a16:creationId xmlns="" xmlns:a16="http://schemas.microsoft.com/office/drawing/2014/main" xmlns:mv="urn:schemas-microsoft-com:mac:vml" xmlns:mc="http://schemas.openxmlformats.org/markup-compatibility/2006" id="{D487EEE7-DD62-4DE2-A4B0-3D7086F187DF}"/>
              </a:ext>
            </a:extLst>
          </p:cNvPr>
          <p:cNvSpPr/>
          <p:nvPr/>
        </p:nvSpPr>
        <p:spPr>
          <a:xfrm>
            <a:off x="685800" y="6474023"/>
            <a:ext cx="7772400" cy="307777"/>
          </a:xfrm>
          <a:prstGeom prst="rect">
            <a:avLst/>
          </a:prstGeom>
        </p:spPr>
        <p:txBody>
          <a:bodyPr wrap="square">
            <a:spAutoFit/>
          </a:bodyPr>
          <a:lstStyle/>
          <a:p>
            <a:pPr lvl="0" algn="ctr"/>
            <a:r>
              <a:rPr lang="en-US" sz="1400" dirty="0">
                <a:solidFill>
                  <a:schemeClr val="tx1">
                    <a:lumMod val="50000"/>
                    <a:lumOff val="50000"/>
                  </a:schemeClr>
                </a:solidFill>
                <a:latin typeface="Helvetica" panose="020B0604020202020204" pitchFamily="34" charset="0"/>
                <a:ea typeface="Century Gothic"/>
                <a:cs typeface="Helvetica" panose="020B0604020202020204" pitchFamily="34" charset="0"/>
                <a:sym typeface="Century Gothic"/>
              </a:rPr>
              <a:t>(Image courtesy of Dana-Farber Cancer Institute and Partners in Health)</a:t>
            </a:r>
            <a:endParaRPr lang="en-US" sz="1400" dirty="0">
              <a:solidFill>
                <a:schemeClr val="tx1">
                  <a:lumMod val="50000"/>
                  <a:lumOff val="50000"/>
                </a:schemeClr>
              </a:solidFill>
              <a:latin typeface="Helvetica" panose="020B0604020202020204" pitchFamily="34" charset="0"/>
              <a:cs typeface="Helvetica" panose="020B0604020202020204" pitchFamily="34" charset="0"/>
            </a:endParaRPr>
          </a:p>
        </p:txBody>
      </p:sp>
      <p:sp>
        <p:nvSpPr>
          <p:cNvPr id="7" name="Footer Placeholder 6"/>
          <p:cNvSpPr>
            <a:spLocks noGrp="1"/>
          </p:cNvSpPr>
          <p:nvPr>
            <p:ph type="ftr" sz="quarter" idx="11"/>
          </p:nvPr>
        </p:nvSpPr>
        <p:spPr/>
        <p:txBody>
          <a:bodyPr/>
          <a:lstStyle/>
          <a:p>
            <a:r>
              <a:rPr lang="en-US" smtClean="0"/>
              <a:t>Kenya Chemosafe Program 2019</a:t>
            </a:r>
            <a:endParaRPr lang="en-US"/>
          </a:p>
        </p:txBody>
      </p:sp>
    </p:spTree>
    <p:extLst>
      <p:ext uri="{BB962C8B-B14F-4D97-AF65-F5344CB8AC3E}">
        <p14:creationId xmlns:p14="http://schemas.microsoft.com/office/powerpoint/2010/main" val="116699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89"/>
                                        </p:tgtEl>
                                        <p:attrNameLst>
                                          <p:attrName>style.visibility</p:attrName>
                                        </p:attrNameLst>
                                      </p:cBhvr>
                                      <p:to>
                                        <p:strVal val="visible"/>
                                      </p:to>
                                    </p:set>
                                    <p:animEffect transition="in" filter="fade">
                                      <p:cBhvr>
                                        <p:cTn id="11" dur="500"/>
                                        <p:tgtEl>
                                          <p:spTgt spid="2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smtClean="0"/>
              <a:t>Normal </a:t>
            </a:r>
            <a:r>
              <a:rPr lang="en-US" b="1" dirty="0" err="1" smtClean="0"/>
              <a:t>Vs</a:t>
            </a:r>
            <a:r>
              <a:rPr lang="en-US" b="1" dirty="0" smtClean="0"/>
              <a:t> Cancer cells</a:t>
            </a:r>
            <a:endParaRPr lang="en-US" b="1"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Kenya Chemosafe Program 2019</a:t>
            </a:r>
            <a:endParaRPr lang="en-US"/>
          </a:p>
        </p:txBody>
      </p:sp>
      <p:pic>
        <p:nvPicPr>
          <p:cNvPr id="8195" name="Picture1" descr="11p177b"/>
          <p:cNvPicPr>
            <a:picLocks noChangeAspect="1" noChangeArrowheads="1"/>
          </p:cNvPicPr>
          <p:nvPr/>
        </p:nvPicPr>
        <p:blipFill>
          <a:blip r:embed="rId3"/>
          <a:srcRect/>
          <a:stretch>
            <a:fillRect/>
          </a:stretch>
        </p:blipFill>
        <p:spPr bwMode="auto">
          <a:xfrm>
            <a:off x="101600" y="1143000"/>
            <a:ext cx="8964613" cy="5486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Abnormalities in Cell Division</a:t>
            </a:r>
            <a:endParaRPr lang="en-US" b="1" dirty="0"/>
          </a:p>
        </p:txBody>
      </p:sp>
      <p:sp>
        <p:nvSpPr>
          <p:cNvPr id="3" name="Content Placeholder 2"/>
          <p:cNvSpPr>
            <a:spLocks noGrp="1"/>
          </p:cNvSpPr>
          <p:nvPr>
            <p:ph idx="1"/>
          </p:nvPr>
        </p:nvSpPr>
        <p:spPr/>
        <p:txBody>
          <a:bodyPr/>
          <a:lstStyle/>
          <a:p>
            <a:r>
              <a:rPr lang="en-US" dirty="0" smtClean="0"/>
              <a:t>Cell mutation</a:t>
            </a:r>
          </a:p>
          <a:p>
            <a:r>
              <a:rPr lang="en-US" dirty="0" smtClean="0"/>
              <a:t>Hypertrophy</a:t>
            </a:r>
          </a:p>
          <a:p>
            <a:r>
              <a:rPr lang="en-US" dirty="0" smtClean="0"/>
              <a:t>Hyperplasia</a:t>
            </a:r>
          </a:p>
          <a:p>
            <a:r>
              <a:rPr lang="en-US" dirty="0" smtClean="0"/>
              <a:t>Dysplasia</a:t>
            </a:r>
          </a:p>
          <a:p>
            <a:r>
              <a:rPr lang="en-US" dirty="0" smtClean="0"/>
              <a:t>Metaplasia</a:t>
            </a:r>
          </a:p>
          <a:p>
            <a:r>
              <a:rPr lang="en-US" dirty="0" smtClean="0"/>
              <a:t>Carcinoma in Situ</a:t>
            </a:r>
          </a:p>
          <a:p>
            <a:r>
              <a:rPr lang="en-US" dirty="0" smtClean="0"/>
              <a:t>Invasive cancer</a:t>
            </a:r>
            <a:endParaRPr lang="en-US" dirty="0"/>
          </a:p>
        </p:txBody>
      </p:sp>
      <p:sp>
        <p:nvSpPr>
          <p:cNvPr id="4" name="Footer Placeholder 3"/>
          <p:cNvSpPr>
            <a:spLocks noGrp="1"/>
          </p:cNvSpPr>
          <p:nvPr>
            <p:ph type="ftr" sz="quarter" idx="11"/>
          </p:nvPr>
        </p:nvSpPr>
        <p:spPr/>
        <p:txBody>
          <a:bodyPr/>
          <a:lstStyle/>
          <a:p>
            <a:r>
              <a:rPr lang="en-US" smtClean="0"/>
              <a:t>Kenya Chemosafe Program 2019</a:t>
            </a:r>
            <a:endParaRPr lang="en-US"/>
          </a:p>
        </p:txBody>
      </p:sp>
    </p:spTree>
    <p:extLst>
      <p:ext uri="{BB962C8B-B14F-4D97-AF65-F5344CB8AC3E}">
        <p14:creationId xmlns:p14="http://schemas.microsoft.com/office/powerpoint/2010/main" val="24563547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Cell Mutation</a:t>
            </a:r>
            <a:endParaRPr lang="en-US" dirty="0"/>
          </a:p>
        </p:txBody>
      </p:sp>
      <p:sp>
        <p:nvSpPr>
          <p:cNvPr id="3" name="Content Placeholder 2"/>
          <p:cNvSpPr>
            <a:spLocks noGrp="1"/>
          </p:cNvSpPr>
          <p:nvPr>
            <p:ph idx="1"/>
          </p:nvPr>
        </p:nvSpPr>
        <p:spPr>
          <a:xfrm>
            <a:off x="457200" y="1600201"/>
            <a:ext cx="8153400" cy="4114800"/>
          </a:xfrm>
        </p:spPr>
        <p:txBody>
          <a:bodyPr/>
          <a:lstStyle/>
          <a:p>
            <a:r>
              <a:rPr lang="en-US" dirty="0" smtClean="0"/>
              <a:t>Normally cells grow and reproduce in an orderly and controlled manner. </a:t>
            </a:r>
          </a:p>
          <a:p>
            <a:r>
              <a:rPr lang="en-US" dirty="0" smtClean="0"/>
              <a:t>This is controlled by DNA</a:t>
            </a:r>
          </a:p>
          <a:p>
            <a:r>
              <a:rPr lang="en-US" dirty="0" smtClean="0"/>
              <a:t>Sometimes a change happens in the DNA when a cell divides; this is called a mutation</a:t>
            </a:r>
          </a:p>
          <a:p>
            <a:r>
              <a:rPr lang="en-US" dirty="0" smtClean="0"/>
              <a:t>Mutations may lead to uncontrolled cell growth if not repaired</a:t>
            </a:r>
            <a:endParaRPr lang="en-US" dirty="0"/>
          </a:p>
        </p:txBody>
      </p:sp>
      <p:sp>
        <p:nvSpPr>
          <p:cNvPr id="4" name="Footer Placeholder 3"/>
          <p:cNvSpPr>
            <a:spLocks noGrp="1"/>
          </p:cNvSpPr>
          <p:nvPr>
            <p:ph type="ftr" sz="quarter" idx="11"/>
          </p:nvPr>
        </p:nvSpPr>
        <p:spPr/>
        <p:txBody>
          <a:bodyPr/>
          <a:lstStyle/>
          <a:p>
            <a:r>
              <a:rPr lang="en-US" smtClean="0"/>
              <a:t>Kenya Chemosafe Program 2019</a:t>
            </a:r>
            <a:endParaRPr lang="en-US"/>
          </a:p>
        </p:txBody>
      </p:sp>
    </p:spTree>
    <p:extLst>
      <p:ext uri="{BB962C8B-B14F-4D97-AF65-F5344CB8AC3E}">
        <p14:creationId xmlns:p14="http://schemas.microsoft.com/office/powerpoint/2010/main" val="4113899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9" name="Shape 749"/>
          <p:cNvSpPr/>
          <p:nvPr/>
        </p:nvSpPr>
        <p:spPr>
          <a:xfrm>
            <a:off x="0" y="0"/>
            <a:ext cx="9144000" cy="646327"/>
          </a:xfrm>
          <a:prstGeom prst="rect">
            <a:avLst/>
          </a:prstGeom>
          <a:ln w="12700">
            <a:miter lim="400000"/>
          </a:ln>
          <a:extLst>
            <a:ext uri="{C572A759-6A51-4108-AA02-DFA0A04FC94B}">
              <ma14:wrappingTextBoxFlag xmlns:ma14="http://schemas.microsoft.com/office/mac/drawingml/2011/main" xmlns="" xmlns:mv="urn:schemas-microsoft-com:mac:vml" xmlns:mc="http://schemas.openxmlformats.org/markup-compatibility/2006" val="1"/>
            </a:ext>
          </a:extLst>
        </p:spPr>
        <p:txBody>
          <a:bodyPr wrap="square" lIns="45718" tIns="45718" rIns="45718" bIns="45718">
            <a:spAutoFit/>
          </a:bodyPr>
          <a:lstStyle>
            <a:lvl1pPr algn="ctr">
              <a:spcBef>
                <a:spcPts val="1200"/>
              </a:spcBef>
              <a:defRPr sz="3600" b="1">
                <a:solidFill>
                  <a:srgbClr val="FFFF00"/>
                </a:solidFill>
                <a:latin typeface="Arial"/>
                <a:ea typeface="Arial"/>
                <a:cs typeface="Arial"/>
                <a:sym typeface="Arial"/>
              </a:defRPr>
            </a:lvl1pPr>
          </a:lstStyle>
          <a:p>
            <a:r>
              <a:rPr dirty="0">
                <a:solidFill>
                  <a:srgbClr val="000000"/>
                </a:solidFill>
                <a:latin typeface="+mj-lt"/>
              </a:rPr>
              <a:t>Hypertrophy</a:t>
            </a:r>
          </a:p>
        </p:txBody>
      </p:sp>
      <p:sp>
        <p:nvSpPr>
          <p:cNvPr id="750" name="Shape 750"/>
          <p:cNvSpPr/>
          <p:nvPr/>
        </p:nvSpPr>
        <p:spPr>
          <a:xfrm>
            <a:off x="280866" y="662093"/>
            <a:ext cx="7989292" cy="1815878"/>
          </a:xfrm>
          <a:prstGeom prst="rect">
            <a:avLst/>
          </a:prstGeom>
          <a:ln w="12700">
            <a:miter lim="400000"/>
          </a:ln>
          <a:extLst>
            <a:ext uri="{C572A759-6A51-4108-AA02-DFA0A04FC94B}">
              <ma14:wrappingTextBoxFlag xmlns:ma14="http://schemas.microsoft.com/office/mac/drawingml/2011/main" xmlns="" xmlns:mv="urn:schemas-microsoft-com:mac:vml" xmlns:mc="http://schemas.openxmlformats.org/markup-compatibility/2006" val="1"/>
            </a:ext>
          </a:extLst>
        </p:spPr>
        <p:txBody>
          <a:bodyPr wrap="square" lIns="45718" tIns="45718" rIns="45718" bIns="45718">
            <a:spAutoFit/>
          </a:bodyPr>
          <a:lstStyle/>
          <a:p>
            <a:pPr marL="457200" indent="-457200">
              <a:buSzPct val="100000"/>
              <a:buFont typeface="Arial"/>
              <a:buChar char="•"/>
              <a:defRPr sz="2800">
                <a:solidFill>
                  <a:srgbClr val="FFFF00"/>
                </a:solidFill>
                <a:latin typeface="Arial"/>
                <a:ea typeface="Arial"/>
                <a:cs typeface="Arial"/>
                <a:sym typeface="Arial"/>
              </a:defRPr>
            </a:pPr>
            <a:r>
              <a:rPr dirty="0">
                <a:solidFill>
                  <a:srgbClr val="000000"/>
                </a:solidFill>
                <a:ea typeface="Tahoma" pitchFamily="34" charset="0"/>
                <a:cs typeface="Tahoma" pitchFamily="34" charset="0"/>
              </a:rPr>
              <a:t>↑ in cell size → ↑ organ size</a:t>
            </a:r>
          </a:p>
          <a:p>
            <a:pPr marL="457200" indent="-457200">
              <a:buSzPct val="100000"/>
              <a:buFont typeface="Arial"/>
              <a:buChar char="•"/>
              <a:defRPr sz="2800">
                <a:solidFill>
                  <a:srgbClr val="FFFF00"/>
                </a:solidFill>
                <a:latin typeface="Arial"/>
                <a:ea typeface="Arial"/>
                <a:cs typeface="Arial"/>
                <a:sym typeface="Arial"/>
              </a:defRPr>
            </a:pPr>
            <a:r>
              <a:rPr dirty="0">
                <a:solidFill>
                  <a:srgbClr val="000000"/>
                </a:solidFill>
                <a:ea typeface="Tahoma" pitchFamily="34" charset="0"/>
                <a:cs typeface="Tahoma" pitchFamily="34" charset="0"/>
              </a:rPr>
              <a:t>Due to ↑ </a:t>
            </a:r>
            <a:r>
              <a:rPr dirty="0" smtClean="0">
                <a:solidFill>
                  <a:srgbClr val="000000"/>
                </a:solidFill>
                <a:ea typeface="Tahoma" pitchFamily="34" charset="0"/>
                <a:cs typeface="Tahoma" pitchFamily="34" charset="0"/>
              </a:rPr>
              <a:t>workload</a:t>
            </a:r>
            <a:endParaRPr lang="en-US" dirty="0" smtClean="0">
              <a:solidFill>
                <a:srgbClr val="000000"/>
              </a:solidFill>
              <a:ea typeface="Tahoma" pitchFamily="34" charset="0"/>
              <a:cs typeface="Tahoma" pitchFamily="34" charset="0"/>
            </a:endParaRPr>
          </a:p>
          <a:p>
            <a:pPr marL="457200" indent="-457200">
              <a:buSzPct val="100000"/>
              <a:buFont typeface="Arial"/>
              <a:buChar char="•"/>
              <a:defRPr sz="2800">
                <a:solidFill>
                  <a:srgbClr val="FFFF00"/>
                </a:solidFill>
                <a:latin typeface="Arial"/>
                <a:ea typeface="Arial"/>
                <a:cs typeface="Arial"/>
                <a:sym typeface="Arial"/>
              </a:defRPr>
            </a:pPr>
            <a:r>
              <a:rPr lang="en-US" dirty="0" smtClean="0">
                <a:solidFill>
                  <a:srgbClr val="000000"/>
                </a:solidFill>
                <a:ea typeface="Tahoma" pitchFamily="34" charset="0"/>
                <a:cs typeface="Tahoma" pitchFamily="34" charset="0"/>
              </a:rPr>
              <a:t>Caused by </a:t>
            </a:r>
            <a:r>
              <a:rPr lang="en-US" dirty="0">
                <a:solidFill>
                  <a:srgbClr val="000000"/>
                </a:solidFill>
                <a:ea typeface="Tahoma" pitchFamily="34" charset="0"/>
                <a:cs typeface="Tahoma" pitchFamily="34" charset="0"/>
              </a:rPr>
              <a:t>hormone stimulation or compensation for another </a:t>
            </a:r>
            <a:r>
              <a:rPr lang="en-US" dirty="0" smtClean="0">
                <a:solidFill>
                  <a:srgbClr val="000000"/>
                </a:solidFill>
                <a:ea typeface="Tahoma" pitchFamily="34" charset="0"/>
                <a:cs typeface="Tahoma" pitchFamily="34" charset="0"/>
              </a:rPr>
              <a:t>tissue</a:t>
            </a:r>
            <a:endParaRPr lang="en-US" dirty="0">
              <a:solidFill>
                <a:srgbClr val="000000"/>
              </a:solidFill>
              <a:ea typeface="Tahoma" pitchFamily="34" charset="0"/>
              <a:cs typeface="Tahoma" pitchFamily="34" charset="0"/>
            </a:endParaRPr>
          </a:p>
        </p:txBody>
      </p:sp>
      <p:pic>
        <p:nvPicPr>
          <p:cNvPr id="751" name="image3.tif"/>
          <p:cNvPicPr>
            <a:picLocks noChangeAspect="1"/>
          </p:cNvPicPr>
          <p:nvPr/>
        </p:nvPicPr>
        <p:blipFill>
          <a:blip r:embed="rId3" cstate="print">
            <a:extLst/>
          </a:blip>
          <a:stretch>
            <a:fillRect/>
          </a:stretch>
        </p:blipFill>
        <p:spPr>
          <a:xfrm>
            <a:off x="2067574" y="2749469"/>
            <a:ext cx="5008852" cy="3339234"/>
          </a:xfrm>
          <a:prstGeom prst="rect">
            <a:avLst/>
          </a:prstGeom>
          <a:ln w="12700">
            <a:miter lim="400000"/>
          </a:ln>
        </p:spPr>
      </p:pic>
      <p:sp>
        <p:nvSpPr>
          <p:cNvPr id="752" name="Shape 752"/>
          <p:cNvSpPr/>
          <p:nvPr/>
        </p:nvSpPr>
        <p:spPr>
          <a:xfrm>
            <a:off x="3147155" y="5932942"/>
            <a:ext cx="5123002" cy="369328"/>
          </a:xfrm>
          <a:prstGeom prst="rect">
            <a:avLst/>
          </a:prstGeom>
          <a:ln w="12700">
            <a:miter lim="400000"/>
          </a:ln>
          <a:extLst>
            <a:ext uri="{C572A759-6A51-4108-AA02-DFA0A04FC94B}">
              <ma14:wrappingTextBoxFlag xmlns:ma14="http://schemas.microsoft.com/office/mac/drawingml/2011/main" xmlns="" xmlns:mv="urn:schemas-microsoft-com:mac:vml" xmlns:mc="http://schemas.openxmlformats.org/markup-compatibility/2006" val="1"/>
            </a:ext>
          </a:extLst>
        </p:spPr>
        <p:txBody>
          <a:bodyPr lIns="45718" tIns="45718" rIns="45718" bIns="45718">
            <a:spAutoFit/>
          </a:bodyPr>
          <a:lstStyle>
            <a:lvl1pPr>
              <a:defRPr b="1" u="sng">
                <a:solidFill>
                  <a:srgbClr val="FFFF00"/>
                </a:solidFill>
                <a:uFill>
                  <a:solidFill>
                    <a:srgbClr val="0000FF"/>
                  </a:solidFill>
                </a:uFill>
              </a:defRPr>
            </a:lvl1pPr>
          </a:lstStyle>
          <a:p>
            <a:r>
              <a:rPr dirty="0">
                <a:solidFill>
                  <a:srgbClr val="000000"/>
                </a:solidFill>
              </a:rPr>
              <a:t>http://www.pathguy.com/lectures/hypertro.gif </a:t>
            </a:r>
          </a:p>
        </p:txBody>
      </p:sp>
      <p:sp>
        <p:nvSpPr>
          <p:cNvPr id="6" name="Footer Placeholder 5"/>
          <p:cNvSpPr>
            <a:spLocks noGrp="1"/>
          </p:cNvSpPr>
          <p:nvPr>
            <p:ph type="ftr" sz="quarter" idx="11"/>
          </p:nvPr>
        </p:nvSpPr>
        <p:spPr/>
        <p:txBody>
          <a:bodyPr/>
          <a:lstStyle/>
          <a:p>
            <a:r>
              <a:rPr lang="en-US" smtClean="0"/>
              <a:t>Kenya Chemosafe Program 2019</a:t>
            </a:r>
            <a:endParaRPr lang="en-US"/>
          </a:p>
        </p:txBody>
      </p:sp>
    </p:spTree>
    <p:extLst>
      <p:ext uri="{BB962C8B-B14F-4D97-AF65-F5344CB8AC3E}">
        <p14:creationId xmlns:p14="http://schemas.microsoft.com/office/powerpoint/2010/main" val="3341526636"/>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 name="Shape 772"/>
          <p:cNvSpPr/>
          <p:nvPr/>
        </p:nvSpPr>
        <p:spPr>
          <a:xfrm>
            <a:off x="26276" y="152400"/>
            <a:ext cx="8584324" cy="646327"/>
          </a:xfrm>
          <a:prstGeom prst="rect">
            <a:avLst/>
          </a:prstGeom>
          <a:ln w="12700">
            <a:miter lim="400000"/>
          </a:ln>
          <a:extLst>
            <a:ext uri="{C572A759-6A51-4108-AA02-DFA0A04FC94B}">
              <ma14:wrappingTextBoxFlag xmlns:ma14="http://schemas.microsoft.com/office/mac/drawingml/2011/main" xmlns="" xmlns:mv="urn:schemas-microsoft-com:mac:vml" xmlns:mc="http://schemas.openxmlformats.org/markup-compatibility/2006" val="1"/>
            </a:ext>
          </a:extLst>
        </p:spPr>
        <p:txBody>
          <a:bodyPr wrap="square" lIns="45718" tIns="45718" rIns="45718" bIns="45718">
            <a:spAutoFit/>
          </a:bodyPr>
          <a:lstStyle>
            <a:lvl1pPr algn="ctr">
              <a:spcBef>
                <a:spcPts val="1200"/>
              </a:spcBef>
              <a:defRPr sz="3600" b="1">
                <a:solidFill>
                  <a:srgbClr val="FFFF00"/>
                </a:solidFill>
                <a:latin typeface="Arial"/>
                <a:ea typeface="Arial"/>
                <a:cs typeface="Arial"/>
                <a:sym typeface="Arial"/>
              </a:defRPr>
            </a:lvl1pPr>
          </a:lstStyle>
          <a:p>
            <a:r>
              <a:rPr lang="en-US" dirty="0" smtClean="0">
                <a:solidFill>
                  <a:srgbClr val="000000"/>
                </a:solidFill>
                <a:latin typeface="+mj-lt"/>
              </a:rPr>
              <a:t>Hyperplasia</a:t>
            </a:r>
            <a:endParaRPr lang="en-US" dirty="0">
              <a:solidFill>
                <a:srgbClr val="000000"/>
              </a:solidFill>
              <a:latin typeface="+mj-lt"/>
            </a:endParaRPr>
          </a:p>
        </p:txBody>
      </p:sp>
      <p:sp>
        <p:nvSpPr>
          <p:cNvPr id="773" name="Shape 773"/>
          <p:cNvSpPr/>
          <p:nvPr/>
        </p:nvSpPr>
        <p:spPr>
          <a:xfrm>
            <a:off x="762000" y="1066800"/>
            <a:ext cx="7601802" cy="5447641"/>
          </a:xfrm>
          <a:prstGeom prst="rect">
            <a:avLst/>
          </a:prstGeom>
          <a:ln w="12700">
            <a:miter lim="400000"/>
          </a:ln>
          <a:extLst>
            <a:ext uri="{C572A759-6A51-4108-AA02-DFA0A04FC94B}">
              <ma14:wrappingTextBoxFlag xmlns:ma14="http://schemas.microsoft.com/office/mac/drawingml/2011/main" xmlns="" xmlns:mv="urn:schemas-microsoft-com:mac:vml" xmlns:mc="http://schemas.openxmlformats.org/markup-compatibility/2006" val="1"/>
            </a:ext>
          </a:extLst>
        </p:spPr>
        <p:txBody>
          <a:bodyPr lIns="45718" tIns="45718" rIns="45718" bIns="45718">
            <a:spAutoFit/>
          </a:bodyPr>
          <a:lstStyle/>
          <a:p>
            <a:pPr marL="457200" indent="-457200">
              <a:buSzPct val="100000"/>
              <a:buFont typeface="Arial"/>
              <a:buChar char="•"/>
              <a:defRPr sz="3200">
                <a:solidFill>
                  <a:srgbClr val="FFFF66"/>
                </a:solidFill>
              </a:defRPr>
            </a:pPr>
            <a:r>
              <a:rPr dirty="0">
                <a:solidFill>
                  <a:srgbClr val="000000"/>
                </a:solidFill>
                <a:ea typeface="Tahoma" pitchFamily="34" charset="0"/>
                <a:cs typeface="Tahoma" pitchFamily="34" charset="0"/>
              </a:rPr>
              <a:t>Normal cell structure</a:t>
            </a:r>
          </a:p>
          <a:p>
            <a:pPr marL="457200" indent="-457200">
              <a:buSzPct val="100000"/>
              <a:buFont typeface="Arial"/>
              <a:buChar char="•"/>
              <a:defRPr sz="3200">
                <a:solidFill>
                  <a:srgbClr val="FFFF66"/>
                </a:solidFill>
              </a:defRPr>
            </a:pPr>
            <a:endParaRPr dirty="0">
              <a:solidFill>
                <a:srgbClr val="000000"/>
              </a:solidFill>
              <a:ea typeface="Tahoma" pitchFamily="34" charset="0"/>
              <a:cs typeface="Tahoma" pitchFamily="34" charset="0"/>
            </a:endParaRPr>
          </a:p>
          <a:p>
            <a:pPr marL="457200" indent="-457200">
              <a:buSzPct val="100000"/>
              <a:buFont typeface="Arial"/>
              <a:buChar char="•"/>
              <a:defRPr sz="3200">
                <a:solidFill>
                  <a:srgbClr val="FFFF66"/>
                </a:solidFill>
              </a:defRPr>
            </a:pPr>
            <a:r>
              <a:rPr dirty="0">
                <a:solidFill>
                  <a:srgbClr val="000000"/>
                </a:solidFill>
                <a:ea typeface="Tahoma" pitchFamily="34" charset="0"/>
                <a:cs typeface="Tahoma" pitchFamily="34" charset="0"/>
              </a:rPr>
              <a:t>Cells arranged in order</a:t>
            </a:r>
          </a:p>
          <a:p>
            <a:pPr marL="457200" indent="-457200">
              <a:buSzPct val="100000"/>
              <a:buFont typeface="Arial"/>
              <a:buChar char="•"/>
              <a:defRPr sz="3200">
                <a:solidFill>
                  <a:srgbClr val="FFFF66"/>
                </a:solidFill>
              </a:defRPr>
            </a:pPr>
            <a:endParaRPr dirty="0">
              <a:solidFill>
                <a:srgbClr val="000000"/>
              </a:solidFill>
              <a:ea typeface="Tahoma" pitchFamily="34" charset="0"/>
              <a:cs typeface="Tahoma" pitchFamily="34" charset="0"/>
            </a:endParaRPr>
          </a:p>
          <a:p>
            <a:pPr marL="457200" indent="-457200">
              <a:buSzPct val="100000"/>
              <a:buFont typeface="Arial"/>
              <a:buChar char="•"/>
              <a:defRPr sz="3200">
                <a:solidFill>
                  <a:srgbClr val="FFFF66"/>
                </a:solidFill>
              </a:defRPr>
            </a:pPr>
            <a:r>
              <a:rPr dirty="0">
                <a:solidFill>
                  <a:srgbClr val="000000"/>
                </a:solidFill>
                <a:ea typeface="Tahoma" pitchFamily="34" charset="0"/>
                <a:cs typeface="Tahoma" pitchFamily="34" charset="0"/>
              </a:rPr>
              <a:t>Normal body response to a demand e.g</a:t>
            </a:r>
            <a:r>
              <a:rPr dirty="0" smtClean="0">
                <a:solidFill>
                  <a:srgbClr val="000000"/>
                </a:solidFill>
                <a:ea typeface="Tahoma" pitchFamily="34" charset="0"/>
                <a:cs typeface="Tahoma" pitchFamily="34" charset="0"/>
              </a:rPr>
              <a:t>. </a:t>
            </a:r>
            <a:r>
              <a:rPr lang="en-GB" dirty="0" smtClean="0">
                <a:solidFill>
                  <a:srgbClr val="000000"/>
                </a:solidFill>
                <a:ea typeface="Tahoma" pitchFamily="34" charset="0"/>
                <a:cs typeface="Tahoma" pitchFamily="34" charset="0"/>
              </a:rPr>
              <a:t>increase in hormones can lead to endometrial hyperplasia during the menstrual cycle</a:t>
            </a:r>
            <a:endParaRPr dirty="0">
              <a:solidFill>
                <a:srgbClr val="000000"/>
              </a:solidFill>
              <a:ea typeface="Tahoma" pitchFamily="34" charset="0"/>
              <a:cs typeface="Tahoma" pitchFamily="34" charset="0"/>
            </a:endParaRPr>
          </a:p>
          <a:p>
            <a:pPr marL="457200" indent="-457200">
              <a:buSzPct val="100000"/>
              <a:defRPr sz="3200">
                <a:solidFill>
                  <a:srgbClr val="FFFF66"/>
                </a:solidFill>
              </a:defRPr>
            </a:pPr>
            <a:endParaRPr lang="en-GB" dirty="0" smtClean="0">
              <a:solidFill>
                <a:srgbClr val="000000"/>
              </a:solidFill>
              <a:ea typeface="Tahoma" pitchFamily="34" charset="0"/>
              <a:cs typeface="Tahoma" pitchFamily="34" charset="0"/>
            </a:endParaRPr>
          </a:p>
          <a:p>
            <a:pPr marL="457200" indent="-457200">
              <a:buSzPct val="100000"/>
              <a:buFont typeface="Arial"/>
              <a:buChar char="•"/>
              <a:defRPr sz="3200">
                <a:solidFill>
                  <a:srgbClr val="FFFF66"/>
                </a:solidFill>
              </a:defRPr>
            </a:pPr>
            <a:r>
              <a:rPr dirty="0" smtClean="0">
                <a:solidFill>
                  <a:srgbClr val="000000"/>
                </a:solidFill>
                <a:ea typeface="Tahoma" pitchFamily="34" charset="0"/>
                <a:cs typeface="Tahoma" pitchFamily="34" charset="0"/>
              </a:rPr>
              <a:t>Reversible</a:t>
            </a:r>
            <a:endParaRPr dirty="0">
              <a:solidFill>
                <a:srgbClr val="000000"/>
              </a:solidFill>
              <a:ea typeface="Tahoma" pitchFamily="34" charset="0"/>
              <a:cs typeface="Tahoma" pitchFamily="34" charset="0"/>
            </a:endParaRPr>
          </a:p>
          <a:p>
            <a:pPr>
              <a:defRPr sz="2800">
                <a:solidFill>
                  <a:srgbClr val="FFFF66"/>
                </a:solidFill>
              </a:defRPr>
            </a:pPr>
            <a:endParaRPr dirty="0">
              <a:solidFill>
                <a:srgbClr val="000000"/>
              </a:solidFill>
            </a:endParaRPr>
          </a:p>
        </p:txBody>
      </p:sp>
      <p:sp>
        <p:nvSpPr>
          <p:cNvPr id="4" name="Footer Placeholder 3"/>
          <p:cNvSpPr>
            <a:spLocks noGrp="1"/>
          </p:cNvSpPr>
          <p:nvPr>
            <p:ph type="ftr" sz="quarter" idx="11"/>
          </p:nvPr>
        </p:nvSpPr>
        <p:spPr/>
        <p:txBody>
          <a:bodyPr/>
          <a:lstStyle/>
          <a:p>
            <a:r>
              <a:rPr lang="en-US" smtClean="0"/>
              <a:t>Kenya Chemosafe Program 2019</a:t>
            </a:r>
            <a:endParaRPr lang="en-US"/>
          </a:p>
        </p:txBody>
      </p:sp>
    </p:spTree>
    <p:extLst>
      <p:ext uri="{BB962C8B-B14F-4D97-AF65-F5344CB8AC3E}">
        <p14:creationId xmlns:p14="http://schemas.microsoft.com/office/powerpoint/2010/main" val="3962163389"/>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3" name="Shape 763"/>
          <p:cNvSpPr/>
          <p:nvPr/>
        </p:nvSpPr>
        <p:spPr>
          <a:xfrm>
            <a:off x="151607" y="614796"/>
            <a:ext cx="8154193" cy="646327"/>
          </a:xfrm>
          <a:prstGeom prst="rect">
            <a:avLst/>
          </a:prstGeom>
          <a:ln w="12700">
            <a:miter lim="400000"/>
          </a:ln>
          <a:extLst>
            <a:ext uri="{C572A759-6A51-4108-AA02-DFA0A04FC94B}">
              <ma14:wrappingTextBoxFlag xmlns:ma14="http://schemas.microsoft.com/office/mac/drawingml/2011/main" xmlns="" xmlns:mv="urn:schemas-microsoft-com:mac:vml" xmlns:mc="http://schemas.openxmlformats.org/markup-compatibility/2006" val="1"/>
            </a:ext>
          </a:extLst>
        </p:spPr>
        <p:txBody>
          <a:bodyPr wrap="square" lIns="45718" tIns="45718" rIns="45718" bIns="45718">
            <a:spAutoFit/>
          </a:bodyPr>
          <a:lstStyle>
            <a:lvl1pPr algn="ctr">
              <a:spcBef>
                <a:spcPts val="1200"/>
              </a:spcBef>
              <a:defRPr sz="3600" b="1">
                <a:solidFill>
                  <a:srgbClr val="FFFF00"/>
                </a:solidFill>
                <a:latin typeface="Arial"/>
                <a:ea typeface="Arial"/>
                <a:cs typeface="Arial"/>
                <a:sym typeface="Arial"/>
              </a:defRPr>
            </a:lvl1pPr>
          </a:lstStyle>
          <a:p>
            <a:r>
              <a:rPr dirty="0">
                <a:solidFill>
                  <a:srgbClr val="000000"/>
                </a:solidFill>
                <a:latin typeface="+mj-lt"/>
              </a:rPr>
              <a:t>Hyperplasia</a:t>
            </a:r>
          </a:p>
        </p:txBody>
      </p:sp>
      <p:pic>
        <p:nvPicPr>
          <p:cNvPr id="764" name="image4.png" descr="20"/>
          <p:cNvPicPr>
            <a:picLocks noChangeAspect="1"/>
          </p:cNvPicPr>
          <p:nvPr/>
        </p:nvPicPr>
        <p:blipFill>
          <a:blip r:embed="rId3" cstate="print">
            <a:extLst/>
          </a:blip>
          <a:stretch>
            <a:fillRect/>
          </a:stretch>
        </p:blipFill>
        <p:spPr>
          <a:xfrm>
            <a:off x="1212850" y="1831975"/>
            <a:ext cx="6716715" cy="3425825"/>
          </a:xfrm>
          <a:prstGeom prst="rect">
            <a:avLst/>
          </a:prstGeom>
          <a:ln w="12700">
            <a:miter lim="400000"/>
          </a:ln>
        </p:spPr>
      </p:pic>
      <p:sp>
        <p:nvSpPr>
          <p:cNvPr id="765" name="Shape 765"/>
          <p:cNvSpPr/>
          <p:nvPr/>
        </p:nvSpPr>
        <p:spPr>
          <a:xfrm>
            <a:off x="6083298" y="5333998"/>
            <a:ext cx="1308734" cy="259222"/>
          </a:xfrm>
          <a:prstGeom prst="rect">
            <a:avLst/>
          </a:prstGeom>
          <a:ln w="12700">
            <a:miter lim="400000"/>
          </a:ln>
          <a:extLst>
            <a:ext uri="{C572A759-6A51-4108-AA02-DFA0A04FC94B}">
              <ma14:wrappingTextBoxFlag xmlns:ma14="http://schemas.microsoft.com/office/mac/drawingml/2011/main" xmlns="" xmlns:mv="urn:schemas-microsoft-com:mac:vml" xmlns:mc="http://schemas.openxmlformats.org/markup-compatibility/2006" val="1"/>
            </a:ext>
          </a:extLst>
        </p:spPr>
        <p:txBody>
          <a:bodyPr wrap="none" lIns="0" tIns="0" rIns="0" bIns="0">
            <a:spAutoFit/>
          </a:bodyPr>
          <a:lstStyle>
            <a:lvl1pPr>
              <a:defRPr b="1">
                <a:solidFill>
                  <a:srgbClr val="FFFFFF"/>
                </a:solidFill>
                <a:latin typeface="Arial"/>
                <a:ea typeface="Arial"/>
                <a:cs typeface="Arial"/>
                <a:sym typeface="Arial"/>
              </a:defRPr>
            </a:lvl1pPr>
          </a:lstStyle>
          <a:p>
            <a:r>
              <a:t>Hyperplasia</a:t>
            </a:r>
          </a:p>
        </p:txBody>
      </p:sp>
      <p:sp>
        <p:nvSpPr>
          <p:cNvPr id="766" name="Shape 766"/>
          <p:cNvSpPr/>
          <p:nvPr/>
        </p:nvSpPr>
        <p:spPr>
          <a:xfrm>
            <a:off x="1892299" y="5333998"/>
            <a:ext cx="800299" cy="259222"/>
          </a:xfrm>
          <a:prstGeom prst="rect">
            <a:avLst/>
          </a:prstGeom>
          <a:ln w="12700">
            <a:miter lim="400000"/>
          </a:ln>
          <a:extLst>
            <a:ext uri="{C572A759-6A51-4108-AA02-DFA0A04FC94B}">
              <ma14:wrappingTextBoxFlag xmlns:ma14="http://schemas.microsoft.com/office/mac/drawingml/2011/main" xmlns="" xmlns:mv="urn:schemas-microsoft-com:mac:vml" xmlns:mc="http://schemas.openxmlformats.org/markup-compatibility/2006" val="1"/>
            </a:ext>
          </a:extLst>
        </p:spPr>
        <p:txBody>
          <a:bodyPr wrap="none" lIns="0" tIns="0" rIns="0" bIns="0">
            <a:spAutoFit/>
          </a:bodyPr>
          <a:lstStyle>
            <a:lvl1pPr>
              <a:defRPr b="1">
                <a:solidFill>
                  <a:srgbClr val="FFFFFF"/>
                </a:solidFill>
                <a:latin typeface="Arial"/>
                <a:ea typeface="Arial"/>
                <a:cs typeface="Arial"/>
                <a:sym typeface="Arial"/>
              </a:defRPr>
            </a:lvl1pPr>
          </a:lstStyle>
          <a:p>
            <a:r>
              <a:t>Normal</a:t>
            </a:r>
          </a:p>
        </p:txBody>
      </p:sp>
      <p:pic>
        <p:nvPicPr>
          <p:cNvPr id="767" name="image4.png" descr="20"/>
          <p:cNvPicPr>
            <a:picLocks noChangeAspect="1"/>
          </p:cNvPicPr>
          <p:nvPr/>
        </p:nvPicPr>
        <p:blipFill>
          <a:blip r:embed="rId3" cstate="print">
            <a:extLst/>
          </a:blip>
          <a:stretch>
            <a:fillRect/>
          </a:stretch>
        </p:blipFill>
        <p:spPr>
          <a:xfrm>
            <a:off x="1365250" y="1984375"/>
            <a:ext cx="6716715" cy="3425825"/>
          </a:xfrm>
          <a:prstGeom prst="rect">
            <a:avLst/>
          </a:prstGeom>
          <a:ln w="12700">
            <a:miter lim="400000"/>
          </a:ln>
        </p:spPr>
      </p:pic>
      <p:sp>
        <p:nvSpPr>
          <p:cNvPr id="768" name="Shape 768"/>
          <p:cNvSpPr/>
          <p:nvPr/>
        </p:nvSpPr>
        <p:spPr>
          <a:xfrm>
            <a:off x="533400" y="1371599"/>
            <a:ext cx="4038600" cy="523216"/>
          </a:xfrm>
          <a:prstGeom prst="rect">
            <a:avLst/>
          </a:prstGeom>
          <a:ln w="12700">
            <a:miter lim="400000"/>
          </a:ln>
          <a:extLst>
            <a:ext uri="{C572A759-6A51-4108-AA02-DFA0A04FC94B}">
              <ma14:wrappingTextBoxFlag xmlns:ma14="http://schemas.microsoft.com/office/mac/drawingml/2011/main" xmlns="" xmlns:mv="urn:schemas-microsoft-com:mac:vml" xmlns:mc="http://schemas.openxmlformats.org/markup-compatibility/2006" val="1"/>
            </a:ext>
          </a:extLst>
        </p:spPr>
        <p:txBody>
          <a:bodyPr lIns="45718" tIns="45718" rIns="45718" bIns="45718">
            <a:spAutoFit/>
          </a:bodyPr>
          <a:lstStyle/>
          <a:p>
            <a:pPr marL="457200" indent="-457200">
              <a:buSzPct val="100000"/>
              <a:buFont typeface="Arial"/>
              <a:buChar char="•"/>
              <a:defRPr sz="2800">
                <a:solidFill>
                  <a:srgbClr val="FFFF00"/>
                </a:solidFill>
                <a:latin typeface="Arial"/>
                <a:ea typeface="Arial"/>
                <a:cs typeface="Arial"/>
                <a:sym typeface="Arial"/>
              </a:defRPr>
            </a:pPr>
            <a:endParaRPr dirty="0">
              <a:solidFill>
                <a:srgbClr val="000000"/>
              </a:solidFill>
              <a:ea typeface="Tahoma" pitchFamily="34" charset="0"/>
              <a:cs typeface="Tahoma" pitchFamily="34" charset="0"/>
            </a:endParaRPr>
          </a:p>
        </p:txBody>
      </p:sp>
      <p:sp>
        <p:nvSpPr>
          <p:cNvPr id="8" name="Footer Placeholder 7"/>
          <p:cNvSpPr>
            <a:spLocks noGrp="1"/>
          </p:cNvSpPr>
          <p:nvPr>
            <p:ph type="ftr" sz="quarter" idx="11"/>
          </p:nvPr>
        </p:nvSpPr>
        <p:spPr/>
        <p:txBody>
          <a:bodyPr/>
          <a:lstStyle/>
          <a:p>
            <a:r>
              <a:rPr lang="en-US" smtClean="0"/>
              <a:t>Kenya Chemosafe Program 2019</a:t>
            </a:r>
            <a:endParaRPr lang="en-US"/>
          </a:p>
        </p:txBody>
      </p:sp>
    </p:spTree>
    <p:extLst>
      <p:ext uri="{BB962C8B-B14F-4D97-AF65-F5344CB8AC3E}">
        <p14:creationId xmlns:p14="http://schemas.microsoft.com/office/powerpoint/2010/main" val="2823202883"/>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9" name="Shape 799"/>
          <p:cNvSpPr>
            <a:spLocks noGrp="1"/>
          </p:cNvSpPr>
          <p:nvPr>
            <p:ph type="title"/>
          </p:nvPr>
        </p:nvSpPr>
        <p:spPr>
          <a:xfrm>
            <a:off x="457200" y="274639"/>
            <a:ext cx="8229600" cy="792162"/>
          </a:xfrm>
          <a:prstGeom prst="rect">
            <a:avLst/>
          </a:prstGeom>
        </p:spPr>
        <p:txBody>
          <a:bodyPr>
            <a:normAutofit fontScale="90000"/>
          </a:bodyPr>
          <a:lstStyle/>
          <a:p>
            <a:pPr defTabSz="795527">
              <a:defRPr sz="3393">
                <a:solidFill>
                  <a:srgbClr val="FFFF66"/>
                </a:solidFill>
              </a:defRPr>
            </a:pPr>
            <a:r>
              <a:rPr b="1" dirty="0">
                <a:solidFill>
                  <a:srgbClr val="000000"/>
                </a:solidFill>
              </a:rPr>
              <a:t>Dysplasia</a:t>
            </a:r>
            <a:r>
              <a:rPr dirty="0">
                <a:solidFill>
                  <a:srgbClr val="000000"/>
                </a:solidFill>
                <a:latin typeface="Arial Rounded MT Bold" pitchFamily="34" charset="0"/>
              </a:rPr>
              <a:t/>
            </a:r>
            <a:br>
              <a:rPr dirty="0">
                <a:solidFill>
                  <a:srgbClr val="000000"/>
                </a:solidFill>
                <a:latin typeface="Arial Rounded MT Bold" pitchFamily="34" charset="0"/>
              </a:rPr>
            </a:br>
            <a:endParaRPr dirty="0">
              <a:solidFill>
                <a:srgbClr val="000000"/>
              </a:solidFill>
              <a:latin typeface="Arial Rounded MT Bold" pitchFamily="34" charset="0"/>
            </a:endParaRPr>
          </a:p>
        </p:txBody>
      </p:sp>
      <p:sp>
        <p:nvSpPr>
          <p:cNvPr id="800" name="Shape 800"/>
          <p:cNvSpPr>
            <a:spLocks noGrp="1"/>
          </p:cNvSpPr>
          <p:nvPr>
            <p:ph type="body" idx="1"/>
          </p:nvPr>
        </p:nvSpPr>
        <p:spPr>
          <a:xfrm>
            <a:off x="334369" y="1108881"/>
            <a:ext cx="8229601" cy="4453719"/>
          </a:xfrm>
          <a:prstGeom prst="rect">
            <a:avLst/>
          </a:prstGeom>
        </p:spPr>
        <p:txBody>
          <a:bodyPr>
            <a:normAutofit/>
          </a:bodyPr>
          <a:lstStyle/>
          <a:p>
            <a:pPr>
              <a:defRPr sz="2800">
                <a:solidFill>
                  <a:srgbClr val="FFFF66"/>
                </a:solidFill>
              </a:defRPr>
            </a:pPr>
            <a:r>
              <a:rPr dirty="0">
                <a:solidFill>
                  <a:srgbClr val="000000"/>
                </a:solidFill>
                <a:ea typeface="Tahoma" pitchFamily="34" charset="0"/>
                <a:cs typeface="Tahoma" pitchFamily="34" charset="0"/>
              </a:rPr>
              <a:t>Abnormal, too many cells </a:t>
            </a:r>
            <a:r>
              <a:rPr dirty="0" smtClean="0">
                <a:solidFill>
                  <a:srgbClr val="000000"/>
                </a:solidFill>
                <a:ea typeface="Tahoma" pitchFamily="34" charset="0"/>
                <a:cs typeface="Tahoma" pitchFamily="34" charset="0"/>
              </a:rPr>
              <a:t>produced</a:t>
            </a:r>
            <a:endParaRPr dirty="0">
              <a:solidFill>
                <a:srgbClr val="000000"/>
              </a:solidFill>
              <a:ea typeface="Tahoma" pitchFamily="34" charset="0"/>
              <a:cs typeface="Tahoma" pitchFamily="34" charset="0"/>
            </a:endParaRPr>
          </a:p>
          <a:p>
            <a:pPr>
              <a:defRPr sz="2800">
                <a:solidFill>
                  <a:srgbClr val="FFFF66"/>
                </a:solidFill>
              </a:defRPr>
            </a:pPr>
            <a:r>
              <a:rPr dirty="0">
                <a:solidFill>
                  <a:srgbClr val="000000"/>
                </a:solidFill>
                <a:ea typeface="Tahoma" pitchFamily="34" charset="0"/>
                <a:cs typeface="Tahoma" pitchFamily="34" charset="0"/>
              </a:rPr>
              <a:t>Abnormal tissue structure and </a:t>
            </a:r>
            <a:r>
              <a:rPr dirty="0" smtClean="0">
                <a:solidFill>
                  <a:srgbClr val="000000"/>
                </a:solidFill>
                <a:ea typeface="Tahoma" pitchFamily="34" charset="0"/>
                <a:cs typeface="Tahoma" pitchFamily="34" charset="0"/>
              </a:rPr>
              <a:t>arrangement</a:t>
            </a:r>
            <a:endParaRPr dirty="0">
              <a:solidFill>
                <a:srgbClr val="000000"/>
              </a:solidFill>
              <a:ea typeface="Tahoma" pitchFamily="34" charset="0"/>
              <a:cs typeface="Tahoma" pitchFamily="34" charset="0"/>
            </a:endParaRPr>
          </a:p>
          <a:p>
            <a:pPr>
              <a:defRPr sz="2800">
                <a:solidFill>
                  <a:srgbClr val="FFFF66"/>
                </a:solidFill>
              </a:defRPr>
            </a:pPr>
            <a:r>
              <a:rPr dirty="0">
                <a:solidFill>
                  <a:srgbClr val="000000"/>
                </a:solidFill>
                <a:ea typeface="Tahoma" pitchFamily="34" charset="0"/>
                <a:cs typeface="Tahoma" pitchFamily="34" charset="0"/>
              </a:rPr>
              <a:t>Causes:</a:t>
            </a:r>
          </a:p>
          <a:p>
            <a:pPr lvl="1">
              <a:defRPr sz="2800">
                <a:solidFill>
                  <a:srgbClr val="FFFF66"/>
                </a:solidFill>
              </a:defRPr>
            </a:pPr>
            <a:r>
              <a:rPr dirty="0">
                <a:solidFill>
                  <a:srgbClr val="000000"/>
                </a:solidFill>
                <a:ea typeface="Tahoma" pitchFamily="34" charset="0"/>
                <a:cs typeface="Tahoma" pitchFamily="34" charset="0"/>
              </a:rPr>
              <a:t>Radiation</a:t>
            </a:r>
          </a:p>
          <a:p>
            <a:pPr lvl="1">
              <a:defRPr sz="2800">
                <a:solidFill>
                  <a:srgbClr val="FFFF66"/>
                </a:solidFill>
              </a:defRPr>
            </a:pPr>
            <a:r>
              <a:rPr dirty="0">
                <a:solidFill>
                  <a:srgbClr val="000000"/>
                </a:solidFill>
                <a:ea typeface="Tahoma" pitchFamily="34" charset="0"/>
                <a:cs typeface="Tahoma" pitchFamily="34" charset="0"/>
              </a:rPr>
              <a:t>Toxic chemicals</a:t>
            </a:r>
          </a:p>
          <a:p>
            <a:pPr lvl="1">
              <a:defRPr sz="2800">
                <a:solidFill>
                  <a:srgbClr val="FFFF66"/>
                </a:solidFill>
              </a:defRPr>
            </a:pPr>
            <a:r>
              <a:rPr dirty="0" smtClean="0">
                <a:solidFill>
                  <a:srgbClr val="000000"/>
                </a:solidFill>
                <a:ea typeface="Tahoma" pitchFamily="34" charset="0"/>
                <a:cs typeface="Tahoma" pitchFamily="34" charset="0"/>
              </a:rPr>
              <a:t>Inflammation</a:t>
            </a:r>
            <a:endParaRPr lang="en-US" dirty="0" smtClean="0">
              <a:solidFill>
                <a:srgbClr val="000000"/>
              </a:solidFill>
              <a:ea typeface="Tahoma" pitchFamily="34" charset="0"/>
              <a:cs typeface="Tahoma" pitchFamily="34" charset="0"/>
            </a:endParaRPr>
          </a:p>
        </p:txBody>
      </p:sp>
      <p:sp>
        <p:nvSpPr>
          <p:cNvPr id="4" name="Footer Placeholder 3"/>
          <p:cNvSpPr>
            <a:spLocks noGrp="1"/>
          </p:cNvSpPr>
          <p:nvPr>
            <p:ph type="ftr" sz="quarter" idx="11"/>
          </p:nvPr>
        </p:nvSpPr>
        <p:spPr/>
        <p:txBody>
          <a:bodyPr/>
          <a:lstStyle/>
          <a:p>
            <a:r>
              <a:rPr lang="en-US" smtClean="0"/>
              <a:t>Kenya Chemosafe Program 2019</a:t>
            </a:r>
            <a:endParaRPr lang="en-US"/>
          </a:p>
        </p:txBody>
      </p:sp>
    </p:spTree>
    <p:extLst>
      <p:ext uri="{BB962C8B-B14F-4D97-AF65-F5344CB8AC3E}">
        <p14:creationId xmlns:p14="http://schemas.microsoft.com/office/powerpoint/2010/main" val="249202344"/>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 name="Shape 791"/>
          <p:cNvSpPr/>
          <p:nvPr/>
        </p:nvSpPr>
        <p:spPr>
          <a:xfrm>
            <a:off x="0" y="0"/>
            <a:ext cx="9144000" cy="646327"/>
          </a:xfrm>
          <a:prstGeom prst="rect">
            <a:avLst/>
          </a:prstGeom>
          <a:ln w="12700">
            <a:miter lim="400000"/>
          </a:ln>
          <a:extLst>
            <a:ext uri="{C572A759-6A51-4108-AA02-DFA0A04FC94B}">
              <ma14:wrappingTextBoxFlag xmlns:ma14="http://schemas.microsoft.com/office/mac/drawingml/2011/main" xmlns="" xmlns:mv="urn:schemas-microsoft-com:mac:vml" xmlns:mc="http://schemas.openxmlformats.org/markup-compatibility/2006" val="1"/>
            </a:ext>
          </a:extLst>
        </p:spPr>
        <p:txBody>
          <a:bodyPr lIns="45718" tIns="45718" rIns="45718" bIns="45718">
            <a:spAutoFit/>
          </a:bodyPr>
          <a:lstStyle>
            <a:lvl1pPr algn="ctr">
              <a:spcBef>
                <a:spcPts val="1200"/>
              </a:spcBef>
              <a:defRPr sz="3600" b="1">
                <a:solidFill>
                  <a:srgbClr val="FFFF00"/>
                </a:solidFill>
                <a:latin typeface="Arial"/>
                <a:ea typeface="Arial"/>
                <a:cs typeface="Arial"/>
                <a:sym typeface="Arial"/>
              </a:defRPr>
            </a:lvl1pPr>
          </a:lstStyle>
          <a:p>
            <a:r>
              <a:rPr dirty="0">
                <a:solidFill>
                  <a:srgbClr val="000000"/>
                </a:solidFill>
                <a:latin typeface="Arial Rounded MT Bold" pitchFamily="34" charset="0"/>
              </a:rPr>
              <a:t>Dysplasia</a:t>
            </a:r>
          </a:p>
        </p:txBody>
      </p:sp>
      <p:pic>
        <p:nvPicPr>
          <p:cNvPr id="792" name="image6.png" descr="21"/>
          <p:cNvPicPr>
            <a:picLocks noChangeAspect="1"/>
          </p:cNvPicPr>
          <p:nvPr/>
        </p:nvPicPr>
        <p:blipFill>
          <a:blip r:embed="rId3" cstate="print">
            <a:extLst/>
          </a:blip>
          <a:stretch>
            <a:fillRect/>
          </a:stretch>
        </p:blipFill>
        <p:spPr>
          <a:xfrm>
            <a:off x="728977" y="1066800"/>
            <a:ext cx="7648576" cy="3425825"/>
          </a:xfrm>
          <a:prstGeom prst="rect">
            <a:avLst/>
          </a:prstGeom>
          <a:ln w="12700">
            <a:miter lim="400000"/>
          </a:ln>
        </p:spPr>
      </p:pic>
      <p:sp>
        <p:nvSpPr>
          <p:cNvPr id="793" name="Shape 793"/>
          <p:cNvSpPr/>
          <p:nvPr/>
        </p:nvSpPr>
        <p:spPr>
          <a:xfrm>
            <a:off x="3898898" y="5499098"/>
            <a:ext cx="1308734" cy="259222"/>
          </a:xfrm>
          <a:prstGeom prst="rect">
            <a:avLst/>
          </a:prstGeom>
          <a:ln w="12700">
            <a:miter lim="400000"/>
          </a:ln>
          <a:extLst>
            <a:ext uri="{C572A759-6A51-4108-AA02-DFA0A04FC94B}">
              <ma14:wrappingTextBoxFlag xmlns:ma14="http://schemas.microsoft.com/office/mac/drawingml/2011/main" xmlns="" xmlns:mv="urn:schemas-microsoft-com:mac:vml" xmlns:mc="http://schemas.openxmlformats.org/markup-compatibility/2006" val="1"/>
            </a:ext>
          </a:extLst>
        </p:spPr>
        <p:txBody>
          <a:bodyPr wrap="none" lIns="0" tIns="0" rIns="0" bIns="0">
            <a:spAutoFit/>
          </a:bodyPr>
          <a:lstStyle>
            <a:lvl1pPr>
              <a:defRPr b="1">
                <a:solidFill>
                  <a:srgbClr val="FFFFFF"/>
                </a:solidFill>
                <a:latin typeface="Arial"/>
                <a:ea typeface="Arial"/>
                <a:cs typeface="Arial"/>
                <a:sym typeface="Arial"/>
              </a:defRPr>
            </a:lvl1pPr>
          </a:lstStyle>
          <a:p>
            <a:r>
              <a:t>Hyperplasia</a:t>
            </a:r>
          </a:p>
        </p:txBody>
      </p:sp>
      <p:sp>
        <p:nvSpPr>
          <p:cNvPr id="794" name="Shape 794"/>
          <p:cNvSpPr/>
          <p:nvPr/>
        </p:nvSpPr>
        <p:spPr>
          <a:xfrm>
            <a:off x="6375400" y="5499098"/>
            <a:ext cx="1575284" cy="259222"/>
          </a:xfrm>
          <a:prstGeom prst="rect">
            <a:avLst/>
          </a:prstGeom>
          <a:ln w="12700">
            <a:miter lim="400000"/>
          </a:ln>
          <a:extLst>
            <a:ext uri="{C572A759-6A51-4108-AA02-DFA0A04FC94B}">
              <ma14:wrappingTextBoxFlag xmlns:ma14="http://schemas.microsoft.com/office/mac/drawingml/2011/main" xmlns="" xmlns:mv="urn:schemas-microsoft-com:mac:vml" xmlns:mc="http://schemas.openxmlformats.org/markup-compatibility/2006" val="1"/>
            </a:ext>
          </a:extLst>
        </p:spPr>
        <p:txBody>
          <a:bodyPr wrap="none" lIns="0" tIns="0" rIns="0" bIns="0">
            <a:spAutoFit/>
          </a:bodyPr>
          <a:lstStyle>
            <a:lvl1pPr>
              <a:defRPr b="1">
                <a:solidFill>
                  <a:srgbClr val="FFFFFF"/>
                </a:solidFill>
                <a:latin typeface="Arial"/>
                <a:ea typeface="Arial"/>
                <a:cs typeface="Arial"/>
                <a:sym typeface="Arial"/>
              </a:defRPr>
            </a:lvl1pPr>
          </a:lstStyle>
          <a:p>
            <a:r>
              <a:t>Mild dysplasia</a:t>
            </a:r>
          </a:p>
        </p:txBody>
      </p:sp>
      <p:sp>
        <p:nvSpPr>
          <p:cNvPr id="795" name="Shape 795"/>
          <p:cNvSpPr/>
          <p:nvPr/>
        </p:nvSpPr>
        <p:spPr>
          <a:xfrm>
            <a:off x="1422399" y="5499098"/>
            <a:ext cx="800299" cy="259222"/>
          </a:xfrm>
          <a:prstGeom prst="rect">
            <a:avLst/>
          </a:prstGeom>
          <a:ln w="12700">
            <a:miter lim="400000"/>
          </a:ln>
          <a:extLst>
            <a:ext uri="{C572A759-6A51-4108-AA02-DFA0A04FC94B}">
              <ma14:wrappingTextBoxFlag xmlns:ma14="http://schemas.microsoft.com/office/mac/drawingml/2011/main" xmlns="" xmlns:mv="urn:schemas-microsoft-com:mac:vml" xmlns:mc="http://schemas.openxmlformats.org/markup-compatibility/2006" val="1"/>
            </a:ext>
          </a:extLst>
        </p:spPr>
        <p:txBody>
          <a:bodyPr wrap="none" lIns="0" tIns="0" rIns="0" bIns="0">
            <a:spAutoFit/>
          </a:bodyPr>
          <a:lstStyle>
            <a:lvl1pPr>
              <a:defRPr b="1">
                <a:solidFill>
                  <a:srgbClr val="FFFFFF"/>
                </a:solidFill>
                <a:latin typeface="Arial"/>
                <a:ea typeface="Arial"/>
                <a:cs typeface="Arial"/>
                <a:sym typeface="Arial"/>
              </a:defRPr>
            </a:lvl1pPr>
          </a:lstStyle>
          <a:p>
            <a:r>
              <a:t>Normal</a:t>
            </a:r>
          </a:p>
        </p:txBody>
      </p:sp>
      <p:sp>
        <p:nvSpPr>
          <p:cNvPr id="2" name="TextBox 1"/>
          <p:cNvSpPr txBox="1"/>
          <p:nvPr/>
        </p:nvSpPr>
        <p:spPr>
          <a:xfrm>
            <a:off x="1055303" y="4975878"/>
            <a:ext cx="1271502" cy="523220"/>
          </a:xfrm>
          <a:prstGeom prst="rect">
            <a:avLst/>
          </a:prstGeom>
          <a:noFill/>
        </p:spPr>
        <p:txBody>
          <a:bodyPr wrap="none" rtlCol="0">
            <a:spAutoFit/>
          </a:bodyPr>
          <a:lstStyle/>
          <a:p>
            <a:r>
              <a:rPr lang="en-US" sz="2800" dirty="0" smtClean="0"/>
              <a:t>Normal</a:t>
            </a:r>
            <a:endParaRPr lang="en-US" sz="2800" dirty="0"/>
          </a:p>
        </p:txBody>
      </p:sp>
      <p:sp>
        <p:nvSpPr>
          <p:cNvPr id="3" name="TextBox 2"/>
          <p:cNvSpPr txBox="1"/>
          <p:nvPr/>
        </p:nvSpPr>
        <p:spPr>
          <a:xfrm>
            <a:off x="3505200" y="4975878"/>
            <a:ext cx="1899879" cy="523220"/>
          </a:xfrm>
          <a:prstGeom prst="rect">
            <a:avLst/>
          </a:prstGeom>
          <a:noFill/>
        </p:spPr>
        <p:txBody>
          <a:bodyPr wrap="none" rtlCol="0">
            <a:spAutoFit/>
          </a:bodyPr>
          <a:lstStyle/>
          <a:p>
            <a:r>
              <a:rPr lang="en-US" sz="2800" dirty="0" smtClean="0"/>
              <a:t>Hyperplasia</a:t>
            </a:r>
            <a:endParaRPr lang="en-US" sz="2800" dirty="0"/>
          </a:p>
        </p:txBody>
      </p:sp>
      <p:sp>
        <p:nvSpPr>
          <p:cNvPr id="4" name="TextBox 3"/>
          <p:cNvSpPr txBox="1"/>
          <p:nvPr/>
        </p:nvSpPr>
        <p:spPr>
          <a:xfrm>
            <a:off x="6020806" y="4975878"/>
            <a:ext cx="2284472" cy="523220"/>
          </a:xfrm>
          <a:prstGeom prst="rect">
            <a:avLst/>
          </a:prstGeom>
          <a:noFill/>
        </p:spPr>
        <p:txBody>
          <a:bodyPr wrap="none" rtlCol="0">
            <a:spAutoFit/>
          </a:bodyPr>
          <a:lstStyle/>
          <a:p>
            <a:r>
              <a:rPr lang="en-US" sz="2800" dirty="0" smtClean="0"/>
              <a:t>Mild Dysplasia</a:t>
            </a:r>
            <a:endParaRPr lang="en-US" sz="2800" dirty="0"/>
          </a:p>
        </p:txBody>
      </p:sp>
      <p:sp>
        <p:nvSpPr>
          <p:cNvPr id="10" name="Footer Placeholder 9"/>
          <p:cNvSpPr>
            <a:spLocks noGrp="1"/>
          </p:cNvSpPr>
          <p:nvPr>
            <p:ph type="ftr" sz="quarter" idx="11"/>
          </p:nvPr>
        </p:nvSpPr>
        <p:spPr/>
        <p:txBody>
          <a:bodyPr/>
          <a:lstStyle/>
          <a:p>
            <a:r>
              <a:rPr lang="en-US" smtClean="0"/>
              <a:t>Kenya Chemosafe Program 2019</a:t>
            </a:r>
            <a:endParaRPr lang="en-US"/>
          </a:p>
        </p:txBody>
      </p:sp>
    </p:spTree>
    <p:extLst>
      <p:ext uri="{BB962C8B-B14F-4D97-AF65-F5344CB8AC3E}">
        <p14:creationId xmlns:p14="http://schemas.microsoft.com/office/powerpoint/2010/main" val="4113886691"/>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pPr>
              <a:buNone/>
            </a:pPr>
            <a:r>
              <a:rPr lang="en-GB" u="sng" dirty="0" smtClean="0">
                <a:hlinkClick r:id="rId2"/>
              </a:rPr>
              <a:t>https://www.youtube.com/watch?v=8LhQllh46yI</a:t>
            </a:r>
            <a:endParaRPr lang="en-GB" dirty="0" smtClean="0"/>
          </a:p>
          <a:p>
            <a:pPr>
              <a:buNone/>
            </a:pPr>
            <a:endParaRPr lang="en-GB" dirty="0"/>
          </a:p>
        </p:txBody>
      </p:sp>
      <p:sp>
        <p:nvSpPr>
          <p:cNvPr id="4" name="Footer Placeholder 3"/>
          <p:cNvSpPr>
            <a:spLocks noGrp="1"/>
          </p:cNvSpPr>
          <p:nvPr>
            <p:ph type="ftr" sz="quarter" idx="11"/>
          </p:nvPr>
        </p:nvSpPr>
        <p:spPr/>
        <p:txBody>
          <a:bodyPr/>
          <a:lstStyle/>
          <a:p>
            <a:r>
              <a:rPr lang="en-US" smtClean="0"/>
              <a:t>Kenya Chemosafe Program 2019</a:t>
            </a:r>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4" name="Shape 784"/>
          <p:cNvSpPr/>
          <p:nvPr/>
        </p:nvSpPr>
        <p:spPr>
          <a:xfrm>
            <a:off x="0" y="0"/>
            <a:ext cx="9144000" cy="646327"/>
          </a:xfrm>
          <a:prstGeom prst="rect">
            <a:avLst/>
          </a:prstGeom>
          <a:ln w="12700">
            <a:miter lim="400000"/>
          </a:ln>
          <a:extLst>
            <a:ext uri="{C572A759-6A51-4108-AA02-DFA0A04FC94B}">
              <ma14:wrappingTextBoxFlag xmlns:ma14="http://schemas.microsoft.com/office/mac/drawingml/2011/main" xmlns="" xmlns:mv="urn:schemas-microsoft-com:mac:vml" xmlns:mc="http://schemas.openxmlformats.org/markup-compatibility/2006" val="1"/>
            </a:ext>
          </a:extLst>
        </p:spPr>
        <p:txBody>
          <a:bodyPr lIns="45718" tIns="45718" rIns="45718" bIns="45718">
            <a:spAutoFit/>
          </a:bodyPr>
          <a:lstStyle>
            <a:lvl1pPr algn="ctr">
              <a:spcBef>
                <a:spcPts val="1200"/>
              </a:spcBef>
              <a:defRPr sz="3600" b="1">
                <a:solidFill>
                  <a:srgbClr val="FFFF00"/>
                </a:solidFill>
                <a:latin typeface="Arial"/>
                <a:ea typeface="Arial"/>
                <a:cs typeface="Arial"/>
                <a:sym typeface="Arial"/>
              </a:defRPr>
            </a:lvl1pPr>
          </a:lstStyle>
          <a:p>
            <a:r>
              <a:rPr dirty="0">
                <a:solidFill>
                  <a:srgbClr val="000000"/>
                </a:solidFill>
                <a:latin typeface="+mj-lt"/>
              </a:rPr>
              <a:t>Metaplasia</a:t>
            </a:r>
          </a:p>
        </p:txBody>
      </p:sp>
      <p:sp>
        <p:nvSpPr>
          <p:cNvPr id="785" name="Shape 785"/>
          <p:cNvSpPr/>
          <p:nvPr/>
        </p:nvSpPr>
        <p:spPr>
          <a:xfrm>
            <a:off x="533399" y="1371599"/>
            <a:ext cx="4120488" cy="4401201"/>
          </a:xfrm>
          <a:prstGeom prst="rect">
            <a:avLst/>
          </a:prstGeom>
          <a:ln w="12700">
            <a:miter lim="400000"/>
          </a:ln>
          <a:extLst>
            <a:ext uri="{C572A759-6A51-4108-AA02-DFA0A04FC94B}">
              <ma14:wrappingTextBoxFlag xmlns:ma14="http://schemas.microsoft.com/office/mac/drawingml/2011/main" xmlns="" xmlns:mv="urn:schemas-microsoft-com:mac:vml" xmlns:mc="http://schemas.openxmlformats.org/markup-compatibility/2006" val="1"/>
            </a:ext>
          </a:extLst>
        </p:spPr>
        <p:txBody>
          <a:bodyPr lIns="45718" tIns="45718" rIns="45718" bIns="45718">
            <a:spAutoFit/>
          </a:bodyPr>
          <a:lstStyle/>
          <a:p>
            <a:pPr>
              <a:defRPr sz="2800">
                <a:solidFill>
                  <a:srgbClr val="FFFF00"/>
                </a:solidFill>
                <a:latin typeface="Arial"/>
                <a:ea typeface="Arial"/>
                <a:cs typeface="Arial"/>
                <a:sym typeface="Arial"/>
              </a:defRPr>
            </a:pPr>
            <a:endParaRPr lang="en-US" dirty="0" smtClean="0">
              <a:solidFill>
                <a:srgbClr val="000000"/>
              </a:solidFill>
              <a:ea typeface="Tahoma" pitchFamily="34" charset="0"/>
              <a:cs typeface="Tahoma" pitchFamily="34" charset="0"/>
            </a:endParaRPr>
          </a:p>
          <a:p>
            <a:pPr>
              <a:defRPr sz="2800">
                <a:solidFill>
                  <a:srgbClr val="FFFF00"/>
                </a:solidFill>
                <a:latin typeface="Arial"/>
                <a:ea typeface="Arial"/>
                <a:cs typeface="Arial"/>
                <a:sym typeface="Arial"/>
              </a:defRPr>
            </a:pPr>
            <a:r>
              <a:rPr dirty="0" smtClean="0">
                <a:solidFill>
                  <a:srgbClr val="000000"/>
                </a:solidFill>
                <a:ea typeface="Tahoma" pitchFamily="34" charset="0"/>
                <a:cs typeface="Tahoma" pitchFamily="34" charset="0"/>
              </a:rPr>
              <a:t>Causes</a:t>
            </a:r>
            <a:r>
              <a:rPr dirty="0" smtClean="0">
                <a:solidFill>
                  <a:srgbClr val="000000"/>
                </a:solidFill>
                <a:ea typeface="Tahoma" pitchFamily="34" charset="0"/>
                <a:cs typeface="Tahoma" pitchFamily="34" charset="0"/>
              </a:rPr>
              <a:t>:</a:t>
            </a:r>
            <a:endParaRPr lang="en-US" dirty="0" smtClean="0">
              <a:solidFill>
                <a:srgbClr val="000000"/>
              </a:solidFill>
              <a:ea typeface="Tahoma" pitchFamily="34" charset="0"/>
              <a:cs typeface="Tahoma" pitchFamily="34" charset="0"/>
            </a:endParaRPr>
          </a:p>
          <a:p>
            <a:pPr marL="457200" indent="-457200">
              <a:buFont typeface="Arial" panose="020B0604020202020204" pitchFamily="34" charset="0"/>
              <a:buChar char="•"/>
              <a:defRPr sz="2800">
                <a:solidFill>
                  <a:srgbClr val="FFFF00"/>
                </a:solidFill>
                <a:latin typeface="Arial"/>
                <a:ea typeface="Arial"/>
                <a:cs typeface="Arial"/>
                <a:sym typeface="Arial"/>
              </a:defRPr>
            </a:pPr>
            <a:r>
              <a:rPr dirty="0" smtClean="0">
                <a:solidFill>
                  <a:srgbClr val="000000"/>
                </a:solidFill>
                <a:ea typeface="Tahoma" pitchFamily="34" charset="0"/>
                <a:cs typeface="Tahoma" pitchFamily="34" charset="0"/>
              </a:rPr>
              <a:t>Inflammation</a:t>
            </a:r>
            <a:endParaRPr lang="en-US" dirty="0" smtClean="0">
              <a:solidFill>
                <a:srgbClr val="000000"/>
              </a:solidFill>
              <a:ea typeface="Tahoma" pitchFamily="34" charset="0"/>
              <a:cs typeface="Tahoma" pitchFamily="34" charset="0"/>
            </a:endParaRPr>
          </a:p>
          <a:p>
            <a:pPr marL="457200" indent="-457200">
              <a:buFont typeface="Arial" panose="020B0604020202020204" pitchFamily="34" charset="0"/>
              <a:buChar char="•"/>
              <a:defRPr sz="2800">
                <a:solidFill>
                  <a:srgbClr val="FFFF00"/>
                </a:solidFill>
                <a:latin typeface="Arial"/>
                <a:ea typeface="Arial"/>
                <a:cs typeface="Arial"/>
                <a:sym typeface="Arial"/>
              </a:defRPr>
            </a:pPr>
            <a:r>
              <a:rPr dirty="0" smtClean="0">
                <a:solidFill>
                  <a:srgbClr val="000000"/>
                </a:solidFill>
                <a:ea typeface="Tahoma" pitchFamily="34" charset="0"/>
                <a:cs typeface="Tahoma" pitchFamily="34" charset="0"/>
              </a:rPr>
              <a:t>Vitamin deficiency</a:t>
            </a:r>
            <a:endParaRPr lang="en-US" dirty="0" smtClean="0">
              <a:solidFill>
                <a:srgbClr val="000000"/>
              </a:solidFill>
              <a:ea typeface="Tahoma" pitchFamily="34" charset="0"/>
              <a:cs typeface="Tahoma" pitchFamily="34" charset="0"/>
            </a:endParaRPr>
          </a:p>
          <a:p>
            <a:pPr marL="457200" indent="-457200">
              <a:buFont typeface="Arial" panose="020B0604020202020204" pitchFamily="34" charset="0"/>
              <a:buChar char="•"/>
              <a:defRPr sz="2800">
                <a:solidFill>
                  <a:srgbClr val="FFFF00"/>
                </a:solidFill>
                <a:latin typeface="Arial"/>
                <a:ea typeface="Arial"/>
                <a:cs typeface="Arial"/>
                <a:sym typeface="Arial"/>
              </a:defRPr>
            </a:pPr>
            <a:r>
              <a:rPr dirty="0" smtClean="0">
                <a:solidFill>
                  <a:srgbClr val="000000"/>
                </a:solidFill>
                <a:ea typeface="Tahoma" pitchFamily="34" charset="0"/>
                <a:cs typeface="Tahoma" pitchFamily="34" charset="0"/>
              </a:rPr>
              <a:t>Chronic irritation</a:t>
            </a:r>
            <a:endParaRPr lang="en-US" dirty="0" smtClean="0">
              <a:solidFill>
                <a:srgbClr val="000000"/>
              </a:solidFill>
              <a:ea typeface="Tahoma" pitchFamily="34" charset="0"/>
              <a:cs typeface="Tahoma" pitchFamily="34" charset="0"/>
            </a:endParaRPr>
          </a:p>
          <a:p>
            <a:pPr marL="457200" indent="-457200">
              <a:buFont typeface="Arial" panose="020B0604020202020204" pitchFamily="34" charset="0"/>
              <a:buChar char="•"/>
              <a:defRPr sz="2800">
                <a:solidFill>
                  <a:srgbClr val="FFFF00"/>
                </a:solidFill>
                <a:latin typeface="Arial"/>
                <a:ea typeface="Arial"/>
                <a:cs typeface="Arial"/>
                <a:sym typeface="Arial"/>
              </a:defRPr>
            </a:pPr>
            <a:r>
              <a:rPr dirty="0" smtClean="0">
                <a:solidFill>
                  <a:srgbClr val="000000"/>
                </a:solidFill>
                <a:ea typeface="Tahoma" pitchFamily="34" charset="0"/>
                <a:cs typeface="Tahoma" pitchFamily="34" charset="0"/>
              </a:rPr>
              <a:t>Chemicals</a:t>
            </a:r>
            <a:endParaRPr lang="en-US" dirty="0" smtClean="0">
              <a:solidFill>
                <a:srgbClr val="000000"/>
              </a:solidFill>
              <a:ea typeface="Tahoma" pitchFamily="34" charset="0"/>
              <a:cs typeface="Tahoma" pitchFamily="34" charset="0"/>
            </a:endParaRPr>
          </a:p>
          <a:p>
            <a:pPr marL="457200" indent="-457200">
              <a:buFont typeface="Arial" panose="020B0604020202020204" pitchFamily="34" charset="0"/>
              <a:buChar char="•"/>
              <a:defRPr sz="2800">
                <a:solidFill>
                  <a:srgbClr val="FFFF00"/>
                </a:solidFill>
                <a:latin typeface="Arial"/>
                <a:ea typeface="Arial"/>
                <a:cs typeface="Arial"/>
                <a:sym typeface="Arial"/>
              </a:defRPr>
            </a:pPr>
            <a:endParaRPr lang="en-US" dirty="0">
              <a:solidFill>
                <a:srgbClr val="000000"/>
              </a:solidFill>
              <a:ea typeface="Tahoma" pitchFamily="34" charset="0"/>
              <a:cs typeface="Tahoma" pitchFamily="34" charset="0"/>
            </a:endParaRPr>
          </a:p>
          <a:p>
            <a:pPr algn="ctr">
              <a:defRPr sz="2800">
                <a:solidFill>
                  <a:srgbClr val="FFFF00"/>
                </a:solidFill>
                <a:latin typeface="Arial"/>
                <a:ea typeface="Arial"/>
                <a:cs typeface="Arial"/>
                <a:sym typeface="Arial"/>
              </a:defRPr>
            </a:pPr>
            <a:r>
              <a:rPr dirty="0" smtClean="0">
                <a:solidFill>
                  <a:srgbClr val="000000"/>
                </a:solidFill>
                <a:ea typeface="Tahoma" pitchFamily="34" charset="0"/>
                <a:cs typeface="Tahoma" pitchFamily="34" charset="0"/>
              </a:rPr>
              <a:t>Reversible </a:t>
            </a:r>
            <a:r>
              <a:rPr dirty="0">
                <a:solidFill>
                  <a:srgbClr val="000000"/>
                </a:solidFill>
                <a:ea typeface="Tahoma" pitchFamily="34" charset="0"/>
                <a:cs typeface="Tahoma" pitchFamily="34" charset="0"/>
              </a:rPr>
              <a:t>if </a:t>
            </a:r>
            <a:r>
              <a:rPr dirty="0" smtClean="0">
                <a:solidFill>
                  <a:srgbClr val="000000"/>
                </a:solidFill>
                <a:ea typeface="Tahoma" pitchFamily="34" charset="0"/>
                <a:cs typeface="Tahoma" pitchFamily="34" charset="0"/>
              </a:rPr>
              <a:t>problem</a:t>
            </a:r>
            <a:r>
              <a:rPr lang="en-US" dirty="0" smtClean="0">
                <a:solidFill>
                  <a:srgbClr val="000000"/>
                </a:solidFill>
                <a:ea typeface="Tahoma" pitchFamily="34" charset="0"/>
                <a:cs typeface="Tahoma" pitchFamily="34" charset="0"/>
              </a:rPr>
              <a:t> is</a:t>
            </a:r>
            <a:r>
              <a:rPr dirty="0" smtClean="0">
                <a:solidFill>
                  <a:srgbClr val="000000"/>
                </a:solidFill>
                <a:ea typeface="Tahoma" pitchFamily="34" charset="0"/>
                <a:cs typeface="Tahoma" pitchFamily="34" charset="0"/>
              </a:rPr>
              <a:t> </a:t>
            </a:r>
            <a:r>
              <a:rPr dirty="0">
                <a:solidFill>
                  <a:srgbClr val="000000"/>
                </a:solidFill>
                <a:ea typeface="Tahoma" pitchFamily="34" charset="0"/>
                <a:cs typeface="Tahoma" pitchFamily="34" charset="0"/>
              </a:rPr>
              <a:t>correc</a:t>
            </a:r>
            <a:r>
              <a:rPr dirty="0">
                <a:solidFill>
                  <a:srgbClr val="000000"/>
                </a:solidFill>
              </a:rPr>
              <a:t>ted</a:t>
            </a:r>
          </a:p>
          <a:p>
            <a:pPr lvl="2">
              <a:defRPr sz="2800">
                <a:solidFill>
                  <a:srgbClr val="FFFF00"/>
                </a:solidFill>
                <a:latin typeface="Arial"/>
                <a:ea typeface="Arial"/>
                <a:cs typeface="Arial"/>
                <a:sym typeface="Arial"/>
              </a:defRPr>
            </a:pPr>
            <a:endParaRPr dirty="0"/>
          </a:p>
        </p:txBody>
      </p:sp>
      <p:pic>
        <p:nvPicPr>
          <p:cNvPr id="786" name="image5.jpeg"/>
          <p:cNvPicPr>
            <a:picLocks noChangeAspect="1"/>
          </p:cNvPicPr>
          <p:nvPr/>
        </p:nvPicPr>
        <p:blipFill>
          <a:blip r:embed="rId3" cstate="print">
            <a:extLst/>
          </a:blip>
          <a:stretch>
            <a:fillRect/>
          </a:stretch>
        </p:blipFill>
        <p:spPr>
          <a:xfrm>
            <a:off x="4981433" y="1657368"/>
            <a:ext cx="3929253" cy="2614186"/>
          </a:xfrm>
          <a:prstGeom prst="rect">
            <a:avLst/>
          </a:prstGeom>
          <a:ln w="12700">
            <a:miter lim="400000"/>
          </a:ln>
        </p:spPr>
      </p:pic>
      <p:sp>
        <p:nvSpPr>
          <p:cNvPr id="787" name="Shape 787"/>
          <p:cNvSpPr/>
          <p:nvPr/>
        </p:nvSpPr>
        <p:spPr>
          <a:xfrm>
            <a:off x="1447800" y="6019800"/>
            <a:ext cx="6248401" cy="369328"/>
          </a:xfrm>
          <a:prstGeom prst="rect">
            <a:avLst/>
          </a:prstGeom>
          <a:ln w="12700">
            <a:miter lim="400000"/>
          </a:ln>
          <a:extLst>
            <a:ext uri="{C572A759-6A51-4108-AA02-DFA0A04FC94B}">
              <ma14:wrappingTextBoxFlag xmlns:ma14="http://schemas.microsoft.com/office/mac/drawingml/2011/main" xmlns="" xmlns:mv="urn:schemas-microsoft-com:mac:vml" xmlns:mc="http://schemas.openxmlformats.org/markup-compatibility/2006" val="1"/>
            </a:ext>
          </a:extLst>
        </p:spPr>
        <p:txBody>
          <a:bodyPr wrap="square" lIns="45718" tIns="45718" rIns="45718" bIns="45718">
            <a:spAutoFit/>
          </a:bodyPr>
          <a:lstStyle>
            <a:lvl1pPr>
              <a:defRPr>
                <a:solidFill>
                  <a:srgbClr val="FFFF00"/>
                </a:solidFill>
                <a:latin typeface="Arial"/>
                <a:ea typeface="Arial"/>
                <a:cs typeface="Arial"/>
                <a:sym typeface="Arial"/>
              </a:defRPr>
            </a:lvl1pPr>
          </a:lstStyle>
          <a:p>
            <a:r>
              <a:rPr dirty="0">
                <a:solidFill>
                  <a:srgbClr val="000000"/>
                </a:solidFill>
              </a:rPr>
              <a:t>http://www.pathguy.com/lectures/necrosis.htm</a:t>
            </a:r>
          </a:p>
        </p:txBody>
      </p:sp>
      <p:sp>
        <p:nvSpPr>
          <p:cNvPr id="6" name="Footer Placeholder 5"/>
          <p:cNvSpPr>
            <a:spLocks noGrp="1"/>
          </p:cNvSpPr>
          <p:nvPr>
            <p:ph type="ftr" sz="quarter" idx="11"/>
          </p:nvPr>
        </p:nvSpPr>
        <p:spPr/>
        <p:txBody>
          <a:bodyPr/>
          <a:lstStyle/>
          <a:p>
            <a:r>
              <a:rPr lang="en-US" smtClean="0"/>
              <a:t>Kenya Chemosafe Program 2019</a:t>
            </a:r>
            <a:endParaRPr lang="en-US"/>
          </a:p>
        </p:txBody>
      </p:sp>
      <p:sp>
        <p:nvSpPr>
          <p:cNvPr id="2" name="TextBox 1"/>
          <p:cNvSpPr txBox="1"/>
          <p:nvPr/>
        </p:nvSpPr>
        <p:spPr>
          <a:xfrm>
            <a:off x="579543" y="750498"/>
            <a:ext cx="8148687" cy="954107"/>
          </a:xfrm>
          <a:prstGeom prst="rect">
            <a:avLst/>
          </a:prstGeom>
          <a:noFill/>
        </p:spPr>
        <p:txBody>
          <a:bodyPr wrap="square" rtlCol="0">
            <a:spAutoFit/>
          </a:bodyPr>
          <a:lstStyle/>
          <a:p>
            <a:pPr>
              <a:buSzPct val="100000"/>
              <a:defRPr sz="2800">
                <a:solidFill>
                  <a:srgbClr val="FFFF00"/>
                </a:solidFill>
                <a:latin typeface="Arial"/>
                <a:ea typeface="Arial"/>
                <a:cs typeface="Arial"/>
                <a:sym typeface="Arial"/>
              </a:defRPr>
            </a:pPr>
            <a:r>
              <a:rPr lang="en-US" dirty="0">
                <a:solidFill>
                  <a:srgbClr val="000000"/>
                </a:solidFill>
                <a:ea typeface="Tahoma" pitchFamily="34" charset="0"/>
                <a:cs typeface="Tahoma" pitchFamily="34" charset="0"/>
              </a:rPr>
              <a:t>Conversion from one cell type into another not normally found at that site</a:t>
            </a:r>
          </a:p>
        </p:txBody>
      </p:sp>
    </p:spTree>
    <p:extLst>
      <p:ext uri="{BB962C8B-B14F-4D97-AF65-F5344CB8AC3E}">
        <p14:creationId xmlns:p14="http://schemas.microsoft.com/office/powerpoint/2010/main" val="1573367924"/>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t>Evolution of Cancer</a:t>
            </a:r>
            <a:endParaRPr lang="en-US" b="1" dirty="0"/>
          </a:p>
        </p:txBody>
      </p:sp>
      <p:sp>
        <p:nvSpPr>
          <p:cNvPr id="4" name="Content Placeholder 3"/>
          <p:cNvSpPr>
            <a:spLocks noGrp="1"/>
          </p:cNvSpPr>
          <p:nvPr>
            <p:ph idx="1"/>
          </p:nvPr>
        </p:nvSpPr>
        <p:spPr/>
        <p:txBody>
          <a:bodyPr>
            <a:normAutofit fontScale="92500" lnSpcReduction="10000"/>
          </a:bodyPr>
          <a:lstStyle/>
          <a:p>
            <a:pPr>
              <a:defRPr sz="2800">
                <a:solidFill>
                  <a:srgbClr val="FFFF66"/>
                </a:solidFill>
              </a:defRPr>
            </a:pPr>
            <a:r>
              <a:rPr lang="en-US" dirty="0" smtClean="0">
                <a:solidFill>
                  <a:srgbClr val="000000"/>
                </a:solidFill>
                <a:ea typeface="Tahoma" pitchFamily="34" charset="0"/>
                <a:cs typeface="Tahoma" pitchFamily="34" charset="0"/>
              </a:rPr>
              <a:t>A series of mutations in a cell </a:t>
            </a:r>
            <a:r>
              <a:rPr lang="en-US" dirty="0">
                <a:solidFill>
                  <a:srgbClr val="000000"/>
                </a:solidFill>
                <a:ea typeface="Tahoma" pitchFamily="34" charset="0"/>
                <a:cs typeface="Tahoma" pitchFamily="34" charset="0"/>
              </a:rPr>
              <a:t>may </a:t>
            </a:r>
            <a:r>
              <a:rPr lang="en-US" dirty="0" smtClean="0">
                <a:solidFill>
                  <a:srgbClr val="000000"/>
                </a:solidFill>
                <a:ea typeface="Tahoma" pitchFamily="34" charset="0"/>
                <a:cs typeface="Tahoma" pitchFamily="34" charset="0"/>
              </a:rPr>
              <a:t>affect the balance between cell proliferation and apoptosis causing the cell to proliferate more than its neighboring cells</a:t>
            </a:r>
          </a:p>
          <a:p>
            <a:pPr>
              <a:defRPr sz="2800">
                <a:solidFill>
                  <a:srgbClr val="FFFF66"/>
                </a:solidFill>
              </a:defRPr>
            </a:pPr>
            <a:r>
              <a:rPr lang="en-US" dirty="0">
                <a:solidFill>
                  <a:srgbClr val="000000"/>
                </a:solidFill>
                <a:ea typeface="Tahoma" pitchFamily="34" charset="0"/>
                <a:cs typeface="Tahoma" pitchFamily="34" charset="0"/>
              </a:rPr>
              <a:t>A</a:t>
            </a:r>
            <a:r>
              <a:rPr lang="en-US" dirty="0" smtClean="0">
                <a:solidFill>
                  <a:srgbClr val="000000"/>
                </a:solidFill>
                <a:ea typeface="Tahoma" pitchFamily="34" charset="0"/>
                <a:cs typeface="Tahoma" pitchFamily="34" charset="0"/>
              </a:rPr>
              <a:t>n overgrowth of abnormal cells is called atypical </a:t>
            </a:r>
            <a:r>
              <a:rPr lang="en-US" dirty="0">
                <a:solidFill>
                  <a:srgbClr val="000000"/>
                </a:solidFill>
                <a:ea typeface="Tahoma" pitchFamily="34" charset="0"/>
                <a:cs typeface="Tahoma" pitchFamily="34" charset="0"/>
              </a:rPr>
              <a:t>hyperplasia </a:t>
            </a:r>
            <a:r>
              <a:rPr lang="en-US" dirty="0" smtClean="0">
                <a:solidFill>
                  <a:srgbClr val="000000"/>
                </a:solidFill>
                <a:ea typeface="Tahoma" pitchFamily="34" charset="0"/>
                <a:cs typeface="Tahoma" pitchFamily="34" charset="0"/>
              </a:rPr>
              <a:t>which is a pre-malignant condition</a:t>
            </a:r>
          </a:p>
          <a:p>
            <a:pPr>
              <a:defRPr sz="2800">
                <a:solidFill>
                  <a:srgbClr val="FFFF66"/>
                </a:solidFill>
              </a:defRPr>
            </a:pPr>
            <a:r>
              <a:rPr lang="en-US" dirty="0" smtClean="0">
                <a:solidFill>
                  <a:srgbClr val="000000"/>
                </a:solidFill>
                <a:ea typeface="Tahoma" pitchFamily="34" charset="0"/>
                <a:cs typeface="Tahoma" pitchFamily="34" charset="0"/>
              </a:rPr>
              <a:t>The </a:t>
            </a:r>
            <a:r>
              <a:rPr lang="en-US" dirty="0">
                <a:solidFill>
                  <a:srgbClr val="000000"/>
                </a:solidFill>
                <a:ea typeface="Tahoma" pitchFamily="34" charset="0"/>
                <a:cs typeface="Tahoma" pitchFamily="34" charset="0"/>
              </a:rPr>
              <a:t>most severe cases of dysplasia are sometimes referred to as “carcinoma in situ” </a:t>
            </a:r>
          </a:p>
          <a:p>
            <a:pPr>
              <a:defRPr sz="2800">
                <a:solidFill>
                  <a:srgbClr val="FFFF66"/>
                </a:solidFill>
              </a:defRPr>
            </a:pPr>
            <a:r>
              <a:rPr lang="en-US" dirty="0">
                <a:solidFill>
                  <a:srgbClr val="000000"/>
                </a:solidFill>
                <a:ea typeface="Tahoma" pitchFamily="34" charset="0"/>
                <a:cs typeface="Tahoma" pitchFamily="34" charset="0"/>
              </a:rPr>
              <a:t>Carcinoma in situ may further develop into </a:t>
            </a:r>
            <a:r>
              <a:rPr lang="en-US" dirty="0" smtClean="0">
                <a:solidFill>
                  <a:srgbClr val="000000"/>
                </a:solidFill>
                <a:ea typeface="Tahoma" pitchFamily="34" charset="0"/>
                <a:cs typeface="Tahoma" pitchFamily="34" charset="0"/>
              </a:rPr>
              <a:t>invasive cancer </a:t>
            </a:r>
            <a:r>
              <a:rPr lang="en-US" dirty="0">
                <a:solidFill>
                  <a:srgbClr val="000000"/>
                </a:solidFill>
                <a:ea typeface="Tahoma" pitchFamily="34" charset="0"/>
                <a:cs typeface="Tahoma" pitchFamily="34" charset="0"/>
              </a:rPr>
              <a:t>and m</a:t>
            </a:r>
            <a:r>
              <a:rPr lang="en-US" dirty="0">
                <a:solidFill>
                  <a:srgbClr val="000000"/>
                </a:solidFill>
              </a:rPr>
              <a:t>ust therefore be closely </a:t>
            </a:r>
            <a:r>
              <a:rPr lang="en-US" dirty="0" smtClean="0">
                <a:solidFill>
                  <a:srgbClr val="000000"/>
                </a:solidFill>
              </a:rPr>
              <a:t>monitored</a:t>
            </a:r>
          </a:p>
          <a:p>
            <a:pPr>
              <a:defRPr sz="2800">
                <a:solidFill>
                  <a:srgbClr val="FFFF66"/>
                </a:solidFill>
              </a:defRPr>
            </a:pPr>
            <a:r>
              <a:rPr lang="en-US" sz="2800" dirty="0" smtClean="0">
                <a:solidFill>
                  <a:srgbClr val="000000"/>
                </a:solidFill>
                <a:ea typeface="Tahoma" pitchFamily="34" charset="0"/>
                <a:cs typeface="Tahoma" pitchFamily="34" charset="0"/>
              </a:rPr>
              <a:t>Invasive cancer occurs when </a:t>
            </a:r>
            <a:r>
              <a:rPr lang="en-US" sz="2800" dirty="0">
                <a:solidFill>
                  <a:srgbClr val="000000"/>
                </a:solidFill>
                <a:ea typeface="Tahoma" pitchFamily="34" charset="0"/>
                <a:cs typeface="Tahoma" pitchFamily="34" charset="0"/>
              </a:rPr>
              <a:t>abnormal cells </a:t>
            </a:r>
            <a:r>
              <a:rPr lang="en-US" sz="2800" dirty="0" smtClean="0">
                <a:solidFill>
                  <a:srgbClr val="000000"/>
                </a:solidFill>
                <a:ea typeface="Tahoma" pitchFamily="34" charset="0"/>
                <a:cs typeface="Tahoma" pitchFamily="34" charset="0"/>
              </a:rPr>
              <a:t>spread </a:t>
            </a:r>
            <a:r>
              <a:rPr lang="en-US" sz="2800" dirty="0">
                <a:solidFill>
                  <a:srgbClr val="000000"/>
                </a:solidFill>
                <a:ea typeface="Tahoma" pitchFamily="34" charset="0"/>
                <a:cs typeface="Tahoma" pitchFamily="34" charset="0"/>
              </a:rPr>
              <a:t>into surrounding healthy </a:t>
            </a:r>
            <a:r>
              <a:rPr lang="en-US" sz="2800" dirty="0" smtClean="0">
                <a:solidFill>
                  <a:srgbClr val="000000"/>
                </a:solidFill>
                <a:ea typeface="Tahoma" pitchFamily="34" charset="0"/>
                <a:cs typeface="Tahoma" pitchFamily="34" charset="0"/>
              </a:rPr>
              <a:t>tissue </a:t>
            </a:r>
            <a:endParaRPr lang="en-US" sz="2800" dirty="0">
              <a:solidFill>
                <a:srgbClr val="000000"/>
              </a:solidFill>
              <a:ea typeface="Tahoma" pitchFamily="34" charset="0"/>
              <a:cs typeface="Tahoma" pitchFamily="34" charset="0"/>
            </a:endParaRPr>
          </a:p>
          <a:p>
            <a:pPr>
              <a:defRPr sz="2800">
                <a:solidFill>
                  <a:srgbClr val="FFFF66"/>
                </a:solidFill>
              </a:defRPr>
            </a:pPr>
            <a:endParaRPr lang="en-US" dirty="0">
              <a:solidFill>
                <a:srgbClr val="000000"/>
              </a:solidFill>
            </a:endParaRPr>
          </a:p>
          <a:p>
            <a:pPr marL="0" indent="0">
              <a:buNone/>
            </a:pPr>
            <a:endParaRPr lang="en-US" dirty="0"/>
          </a:p>
        </p:txBody>
      </p:sp>
      <p:sp>
        <p:nvSpPr>
          <p:cNvPr id="2" name="Footer Placeholder 1"/>
          <p:cNvSpPr>
            <a:spLocks noGrp="1"/>
          </p:cNvSpPr>
          <p:nvPr>
            <p:ph type="ftr" sz="quarter" idx="11"/>
          </p:nvPr>
        </p:nvSpPr>
        <p:spPr/>
        <p:txBody>
          <a:bodyPr/>
          <a:lstStyle/>
          <a:p>
            <a:r>
              <a:rPr lang="en-US" smtClean="0"/>
              <a:t>Kenya Chemosafe Program 2019</a:t>
            </a:r>
            <a:endParaRPr lang="en-US"/>
          </a:p>
        </p:txBody>
      </p:sp>
    </p:spTree>
    <p:extLst>
      <p:ext uri="{BB962C8B-B14F-4D97-AF65-F5344CB8AC3E}">
        <p14:creationId xmlns:p14="http://schemas.microsoft.com/office/powerpoint/2010/main" val="24969920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 name="Shape 804"/>
          <p:cNvSpPr/>
          <p:nvPr/>
        </p:nvSpPr>
        <p:spPr>
          <a:xfrm>
            <a:off x="152400" y="228600"/>
            <a:ext cx="8305800" cy="1200325"/>
          </a:xfrm>
          <a:prstGeom prst="rect">
            <a:avLst/>
          </a:prstGeom>
          <a:ln w="12700">
            <a:miter lim="400000"/>
          </a:ln>
          <a:extLst>
            <a:ext uri="{C572A759-6A51-4108-AA02-DFA0A04FC94B}">
              <ma14:wrappingTextBoxFlag xmlns:ma14="http://schemas.microsoft.com/office/mac/drawingml/2011/main" xmlns="" xmlns:mv="urn:schemas-microsoft-com:mac:vml" xmlns:mc="http://schemas.openxmlformats.org/markup-compatibility/2006" val="1"/>
            </a:ext>
          </a:extLst>
        </p:spPr>
        <p:txBody>
          <a:bodyPr wrap="square" lIns="45718" tIns="45718" rIns="45718" bIns="45718">
            <a:spAutoFit/>
          </a:bodyPr>
          <a:lstStyle>
            <a:lvl1pPr algn="ctr">
              <a:spcBef>
                <a:spcPts val="1200"/>
              </a:spcBef>
              <a:defRPr sz="3600" b="1">
                <a:solidFill>
                  <a:srgbClr val="FFFF00"/>
                </a:solidFill>
                <a:latin typeface="Arial"/>
                <a:ea typeface="Arial"/>
                <a:cs typeface="Arial"/>
                <a:sym typeface="Arial"/>
              </a:defRPr>
            </a:lvl1pPr>
          </a:lstStyle>
          <a:p>
            <a:r>
              <a:rPr lang="en-US" dirty="0" smtClean="0">
                <a:solidFill>
                  <a:srgbClr val="000000"/>
                </a:solidFill>
                <a:latin typeface="+mj-lt"/>
              </a:rPr>
              <a:t>Cell changes in cell division abnormalities (Evolution of Cancer)</a:t>
            </a:r>
            <a:endParaRPr dirty="0">
              <a:solidFill>
                <a:srgbClr val="000000"/>
              </a:solidFill>
              <a:latin typeface="+mj-lt"/>
            </a:endParaRPr>
          </a:p>
        </p:txBody>
      </p:sp>
      <p:pic>
        <p:nvPicPr>
          <p:cNvPr id="805" name="image7.png" descr="21"/>
          <p:cNvPicPr>
            <a:picLocks noChangeAspect="1"/>
          </p:cNvPicPr>
          <p:nvPr/>
        </p:nvPicPr>
        <p:blipFill>
          <a:blip r:embed="rId3" cstate="print">
            <a:extLst/>
          </a:blip>
          <a:stretch>
            <a:fillRect/>
          </a:stretch>
        </p:blipFill>
        <p:spPr>
          <a:xfrm>
            <a:off x="322047" y="2217732"/>
            <a:ext cx="8362950" cy="2786066"/>
          </a:xfrm>
          <a:prstGeom prst="rect">
            <a:avLst/>
          </a:prstGeom>
          <a:ln w="12700">
            <a:miter lim="400000"/>
          </a:ln>
        </p:spPr>
      </p:pic>
      <p:sp>
        <p:nvSpPr>
          <p:cNvPr id="806" name="Shape 806"/>
          <p:cNvSpPr/>
          <p:nvPr/>
        </p:nvSpPr>
        <p:spPr>
          <a:xfrm>
            <a:off x="3915497" y="4699802"/>
            <a:ext cx="1402628" cy="487313"/>
          </a:xfrm>
          <a:prstGeom prst="rect">
            <a:avLst/>
          </a:prstGeom>
          <a:ln w="12700">
            <a:miter lim="400000"/>
          </a:ln>
          <a:extLst>
            <a:ext uri="{C572A759-6A51-4108-AA02-DFA0A04FC94B}">
              <ma14:wrappingTextBoxFlag xmlns:ma14="http://schemas.microsoft.com/office/mac/drawingml/2011/main" xmlns="" xmlns:mv="urn:schemas-microsoft-com:mac:vml" xmlns:mc="http://schemas.openxmlformats.org/markup-compatibility/2006" val="1"/>
            </a:ext>
          </a:extLst>
        </p:spPr>
        <p:txBody>
          <a:bodyPr wrap="none" lIns="0" tIns="0" rIns="0" bIns="0">
            <a:spAutoFit/>
          </a:bodyPr>
          <a:lstStyle/>
          <a:p>
            <a:pPr algn="ctr">
              <a:lnSpc>
                <a:spcPts val="1900"/>
              </a:lnSpc>
              <a:defRPr b="1">
                <a:solidFill>
                  <a:srgbClr val="FFFFFF"/>
                </a:solidFill>
                <a:latin typeface="Arial"/>
                <a:ea typeface="Arial"/>
                <a:cs typeface="Arial"/>
                <a:sym typeface="Arial"/>
              </a:defRPr>
            </a:pPr>
            <a:r>
              <a:rPr sz="2400" dirty="0">
                <a:solidFill>
                  <a:srgbClr val="000000"/>
                </a:solidFill>
              </a:rPr>
              <a:t>Mild</a:t>
            </a:r>
            <a:r>
              <a:rPr sz="2400" dirty="0"/>
              <a:t/>
            </a:r>
            <a:br>
              <a:rPr sz="2400" dirty="0"/>
            </a:br>
            <a:r>
              <a:rPr sz="2400" dirty="0">
                <a:solidFill>
                  <a:srgbClr val="000000"/>
                </a:solidFill>
              </a:rPr>
              <a:t>dysplasia</a:t>
            </a:r>
          </a:p>
        </p:txBody>
      </p:sp>
      <p:sp>
        <p:nvSpPr>
          <p:cNvPr id="807" name="Shape 807"/>
          <p:cNvSpPr/>
          <p:nvPr/>
        </p:nvSpPr>
        <p:spPr>
          <a:xfrm>
            <a:off x="5280025" y="4508498"/>
            <a:ext cx="1828800" cy="974626"/>
          </a:xfrm>
          <a:prstGeom prst="rect">
            <a:avLst/>
          </a:prstGeom>
          <a:ln w="12700">
            <a:miter lim="400000"/>
          </a:ln>
          <a:extLst>
            <a:ext uri="{C572A759-6A51-4108-AA02-DFA0A04FC94B}">
              <ma14:wrappingTextBoxFlag xmlns:ma14="http://schemas.microsoft.com/office/mac/drawingml/2011/main" xmlns="" xmlns:mv="urn:schemas-microsoft-com:mac:vml" xmlns:mc="http://schemas.openxmlformats.org/markup-compatibility/2006" val="1"/>
            </a:ext>
          </a:extLst>
        </p:spPr>
        <p:txBody>
          <a:bodyPr lIns="0" tIns="0" rIns="0" bIns="0">
            <a:spAutoFit/>
          </a:bodyPr>
          <a:lstStyle>
            <a:lvl1pPr algn="ctr">
              <a:lnSpc>
                <a:spcPts val="1900"/>
              </a:lnSpc>
              <a:defRPr b="1">
                <a:solidFill>
                  <a:srgbClr val="FFFFFF"/>
                </a:solidFill>
                <a:latin typeface="Arial"/>
                <a:ea typeface="Arial"/>
                <a:cs typeface="Arial"/>
                <a:sym typeface="Arial"/>
              </a:defRPr>
            </a:lvl1pPr>
          </a:lstStyle>
          <a:p>
            <a:r>
              <a:rPr sz="2400" dirty="0">
                <a:solidFill>
                  <a:srgbClr val="000000"/>
                </a:solidFill>
              </a:rPr>
              <a:t>Carcinoma in situ (severe dysplasia)</a:t>
            </a:r>
          </a:p>
        </p:txBody>
      </p:sp>
      <p:sp>
        <p:nvSpPr>
          <p:cNvPr id="808" name="Shape 808"/>
          <p:cNvSpPr/>
          <p:nvPr/>
        </p:nvSpPr>
        <p:spPr>
          <a:xfrm>
            <a:off x="7158737" y="5003798"/>
            <a:ext cx="1497205" cy="487313"/>
          </a:xfrm>
          <a:prstGeom prst="rect">
            <a:avLst/>
          </a:prstGeom>
          <a:ln w="12700">
            <a:miter lim="400000"/>
          </a:ln>
          <a:extLst>
            <a:ext uri="{C572A759-6A51-4108-AA02-DFA0A04FC94B}">
              <ma14:wrappingTextBoxFlag xmlns:ma14="http://schemas.microsoft.com/office/mac/drawingml/2011/main" xmlns="" xmlns:mv="urn:schemas-microsoft-com:mac:vml" xmlns:mc="http://schemas.openxmlformats.org/markup-compatibility/2006" val="1"/>
            </a:ext>
          </a:extLst>
        </p:spPr>
        <p:txBody>
          <a:bodyPr wrap="none" lIns="0" tIns="0" rIns="0" bIns="0">
            <a:spAutoFit/>
          </a:bodyPr>
          <a:lstStyle/>
          <a:p>
            <a:pPr algn="ctr">
              <a:lnSpc>
                <a:spcPts val="1900"/>
              </a:lnSpc>
              <a:defRPr b="1">
                <a:solidFill>
                  <a:srgbClr val="FFFFFF"/>
                </a:solidFill>
                <a:latin typeface="Arial"/>
                <a:ea typeface="Arial"/>
                <a:cs typeface="Arial"/>
                <a:sym typeface="Arial"/>
              </a:defRPr>
            </a:pPr>
            <a:r>
              <a:rPr sz="2400" dirty="0">
                <a:solidFill>
                  <a:srgbClr val="000000"/>
                </a:solidFill>
              </a:rPr>
              <a:t>Cancer</a:t>
            </a:r>
            <a:br>
              <a:rPr sz="2400" dirty="0">
                <a:solidFill>
                  <a:srgbClr val="000000"/>
                </a:solidFill>
              </a:rPr>
            </a:br>
            <a:r>
              <a:rPr sz="2400" dirty="0">
                <a:solidFill>
                  <a:srgbClr val="000000"/>
                </a:solidFill>
              </a:rPr>
              <a:t>(</a:t>
            </a:r>
            <a:r>
              <a:rPr sz="2400" dirty="0" smtClean="0">
                <a:solidFill>
                  <a:srgbClr val="000000"/>
                </a:solidFill>
              </a:rPr>
              <a:t>invasive</a:t>
            </a:r>
            <a:r>
              <a:rPr lang="en-US" sz="2400" dirty="0" smtClean="0">
                <a:solidFill>
                  <a:srgbClr val="000000"/>
                </a:solidFill>
              </a:rPr>
              <a:t>)</a:t>
            </a:r>
            <a:r>
              <a:rPr dirty="0" smtClean="0"/>
              <a:t>)</a:t>
            </a:r>
            <a:endParaRPr dirty="0"/>
          </a:p>
        </p:txBody>
      </p:sp>
      <p:sp>
        <p:nvSpPr>
          <p:cNvPr id="809" name="Shape 809"/>
          <p:cNvSpPr/>
          <p:nvPr/>
        </p:nvSpPr>
        <p:spPr>
          <a:xfrm>
            <a:off x="687287" y="4508498"/>
            <a:ext cx="800299" cy="241485"/>
          </a:xfrm>
          <a:prstGeom prst="rect">
            <a:avLst/>
          </a:prstGeom>
          <a:ln w="12700">
            <a:miter lim="400000"/>
          </a:ln>
          <a:extLst>
            <a:ext uri="{C572A759-6A51-4108-AA02-DFA0A04FC94B}">
              <ma14:wrappingTextBoxFlag xmlns:ma14="http://schemas.microsoft.com/office/mac/drawingml/2011/main" xmlns="" xmlns:mv="urn:schemas-microsoft-com:mac:vml" xmlns:mc="http://schemas.openxmlformats.org/markup-compatibility/2006" val="1"/>
            </a:ext>
          </a:extLst>
        </p:spPr>
        <p:txBody>
          <a:bodyPr wrap="none" lIns="0" tIns="0" rIns="0" bIns="0">
            <a:spAutoFit/>
          </a:bodyPr>
          <a:lstStyle>
            <a:lvl1pPr algn="ctr">
              <a:lnSpc>
                <a:spcPts val="1900"/>
              </a:lnSpc>
              <a:defRPr b="1">
                <a:solidFill>
                  <a:srgbClr val="FFFFFF"/>
                </a:solidFill>
                <a:latin typeface="Arial"/>
                <a:ea typeface="Arial"/>
                <a:cs typeface="Arial"/>
                <a:sym typeface="Arial"/>
              </a:defRPr>
            </a:lvl1pPr>
          </a:lstStyle>
          <a:p>
            <a:r>
              <a:t>Normal</a:t>
            </a:r>
          </a:p>
        </p:txBody>
      </p:sp>
      <p:sp>
        <p:nvSpPr>
          <p:cNvPr id="810" name="Shape 810"/>
          <p:cNvSpPr/>
          <p:nvPr/>
        </p:nvSpPr>
        <p:spPr>
          <a:xfrm>
            <a:off x="2149157" y="4508498"/>
            <a:ext cx="1308733" cy="241485"/>
          </a:xfrm>
          <a:prstGeom prst="rect">
            <a:avLst/>
          </a:prstGeom>
          <a:ln w="12700">
            <a:miter lim="400000"/>
          </a:ln>
          <a:extLst>
            <a:ext uri="{C572A759-6A51-4108-AA02-DFA0A04FC94B}">
              <ma14:wrappingTextBoxFlag xmlns:ma14="http://schemas.microsoft.com/office/mac/drawingml/2011/main" xmlns="" xmlns:mv="urn:schemas-microsoft-com:mac:vml" xmlns:mc="http://schemas.openxmlformats.org/markup-compatibility/2006" val="1"/>
            </a:ext>
          </a:extLst>
        </p:spPr>
        <p:txBody>
          <a:bodyPr wrap="none" lIns="0" tIns="0" rIns="0" bIns="0">
            <a:spAutoFit/>
          </a:bodyPr>
          <a:lstStyle>
            <a:lvl1pPr algn="ctr">
              <a:lnSpc>
                <a:spcPts val="1900"/>
              </a:lnSpc>
              <a:defRPr b="1">
                <a:solidFill>
                  <a:srgbClr val="FFFFFF"/>
                </a:solidFill>
                <a:latin typeface="Arial"/>
                <a:ea typeface="Arial"/>
                <a:cs typeface="Arial"/>
                <a:sym typeface="Arial"/>
              </a:defRPr>
            </a:lvl1pPr>
          </a:lstStyle>
          <a:p>
            <a:r>
              <a:t>Hyperplasia</a:t>
            </a:r>
          </a:p>
        </p:txBody>
      </p:sp>
      <p:sp>
        <p:nvSpPr>
          <p:cNvPr id="9" name="Shape 809"/>
          <p:cNvSpPr/>
          <p:nvPr/>
        </p:nvSpPr>
        <p:spPr>
          <a:xfrm>
            <a:off x="510023" y="4699803"/>
            <a:ext cx="1061188" cy="243656"/>
          </a:xfrm>
          <a:prstGeom prst="rect">
            <a:avLst/>
          </a:prstGeom>
          <a:ln w="12700">
            <a:miter lim="400000"/>
          </a:ln>
          <a:extLst>
            <a:ext uri="{C572A759-6A51-4108-AA02-DFA0A04FC94B}">
              <ma14:wrappingTextBoxFlag xmlns:ma14="http://schemas.microsoft.com/office/mac/drawingml/2011/main" xmlns="" xmlns:mv="urn:schemas-microsoft-com:mac:vml" xmlns:mc="http://schemas.openxmlformats.org/markup-compatibility/2006" val="1"/>
            </a:ext>
          </a:extLst>
        </p:spPr>
        <p:txBody>
          <a:bodyPr wrap="none" lIns="0" tIns="0" rIns="0" bIns="0">
            <a:spAutoFit/>
          </a:bodyPr>
          <a:lstStyle>
            <a:lvl1pPr algn="ctr">
              <a:lnSpc>
                <a:spcPts val="1900"/>
              </a:lnSpc>
              <a:defRPr b="1">
                <a:solidFill>
                  <a:srgbClr val="FFFFFF"/>
                </a:solidFill>
                <a:latin typeface="Arial"/>
                <a:ea typeface="Arial"/>
                <a:cs typeface="Arial"/>
                <a:sym typeface="Arial"/>
              </a:defRPr>
            </a:lvl1pPr>
          </a:lstStyle>
          <a:p>
            <a:r>
              <a:rPr sz="2400" dirty="0" smtClean="0">
                <a:solidFill>
                  <a:srgbClr val="000000"/>
                </a:solidFill>
              </a:rPr>
              <a:t>Normal</a:t>
            </a:r>
            <a:endParaRPr sz="2400" dirty="0"/>
          </a:p>
        </p:txBody>
      </p:sp>
      <p:sp>
        <p:nvSpPr>
          <p:cNvPr id="10" name="Shape 810"/>
          <p:cNvSpPr/>
          <p:nvPr/>
        </p:nvSpPr>
        <p:spPr>
          <a:xfrm>
            <a:off x="2034217" y="4844934"/>
            <a:ext cx="1745670" cy="243656"/>
          </a:xfrm>
          <a:prstGeom prst="rect">
            <a:avLst/>
          </a:prstGeom>
          <a:ln w="12700">
            <a:miter lim="400000"/>
          </a:ln>
          <a:extLst>
            <a:ext uri="{C572A759-6A51-4108-AA02-DFA0A04FC94B}">
              <ma14:wrappingTextBoxFlag xmlns:ma14="http://schemas.microsoft.com/office/mac/drawingml/2011/main" xmlns="" xmlns:mv="urn:schemas-microsoft-com:mac:vml" xmlns:mc="http://schemas.openxmlformats.org/markup-compatibility/2006" val="1"/>
            </a:ext>
          </a:extLst>
        </p:spPr>
        <p:txBody>
          <a:bodyPr wrap="none" lIns="0" tIns="0" rIns="0" bIns="0">
            <a:spAutoFit/>
          </a:bodyPr>
          <a:lstStyle>
            <a:lvl1pPr algn="ctr">
              <a:lnSpc>
                <a:spcPts val="1900"/>
              </a:lnSpc>
              <a:defRPr b="1">
                <a:solidFill>
                  <a:srgbClr val="FFFFFF"/>
                </a:solidFill>
                <a:latin typeface="Arial"/>
                <a:ea typeface="Arial"/>
                <a:cs typeface="Arial"/>
                <a:sym typeface="Arial"/>
              </a:defRPr>
            </a:lvl1pPr>
          </a:lstStyle>
          <a:p>
            <a:r>
              <a:rPr sz="2400" dirty="0" smtClean="0">
                <a:solidFill>
                  <a:srgbClr val="000000"/>
                </a:solidFill>
              </a:rPr>
              <a:t>Hyperplasia</a:t>
            </a:r>
            <a:endParaRPr sz="2400" dirty="0"/>
          </a:p>
        </p:txBody>
      </p:sp>
      <p:sp>
        <p:nvSpPr>
          <p:cNvPr id="11" name="Footer Placeholder 10"/>
          <p:cNvSpPr>
            <a:spLocks noGrp="1"/>
          </p:cNvSpPr>
          <p:nvPr>
            <p:ph type="ftr" sz="quarter" idx="11"/>
          </p:nvPr>
        </p:nvSpPr>
        <p:spPr/>
        <p:txBody>
          <a:bodyPr/>
          <a:lstStyle/>
          <a:p>
            <a:r>
              <a:rPr lang="en-US" smtClean="0"/>
              <a:t>Kenya Chemosafe Program 2019</a:t>
            </a:r>
            <a:endParaRPr lang="en-US"/>
          </a:p>
        </p:txBody>
      </p:sp>
    </p:spTree>
    <p:extLst>
      <p:ext uri="{BB962C8B-B14F-4D97-AF65-F5344CB8AC3E}">
        <p14:creationId xmlns:p14="http://schemas.microsoft.com/office/powerpoint/2010/main" val="4194412411"/>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Evolution of Cancer</a:t>
            </a:r>
            <a:endParaRPr lang="en-US" dirty="0"/>
          </a:p>
        </p:txBody>
      </p:sp>
      <p:sp>
        <p:nvSpPr>
          <p:cNvPr id="3" name="Content Placeholder 2"/>
          <p:cNvSpPr>
            <a:spLocks noGrp="1"/>
          </p:cNvSpPr>
          <p:nvPr>
            <p:ph idx="1"/>
          </p:nvPr>
        </p:nvSpPr>
        <p:spPr>
          <a:xfrm>
            <a:off x="457200" y="1600201"/>
            <a:ext cx="8229600" cy="3924300"/>
          </a:xfrm>
        </p:spPr>
        <p:txBody>
          <a:bodyPr/>
          <a:lstStyle/>
          <a:p>
            <a:pPr marL="0" indent="0">
              <a:buNone/>
            </a:pPr>
            <a:endParaRPr lang="en-US" dirty="0"/>
          </a:p>
        </p:txBody>
      </p:sp>
      <p:sp>
        <p:nvSpPr>
          <p:cNvPr id="4" name="Footer Placeholder 3"/>
          <p:cNvSpPr>
            <a:spLocks noGrp="1"/>
          </p:cNvSpPr>
          <p:nvPr>
            <p:ph type="ftr" sz="quarter" idx="11"/>
          </p:nvPr>
        </p:nvSpPr>
        <p:spPr/>
        <p:txBody>
          <a:bodyPr/>
          <a:lstStyle/>
          <a:p>
            <a:r>
              <a:rPr lang="en-US" smtClean="0"/>
              <a:t>Kenya Chemosafe Program 2019</a:t>
            </a:r>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76400"/>
            <a:ext cx="8110316"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143000" y="5715000"/>
            <a:ext cx="6172200" cy="369332"/>
          </a:xfrm>
          <a:prstGeom prst="rect">
            <a:avLst/>
          </a:prstGeom>
          <a:noFill/>
        </p:spPr>
        <p:txBody>
          <a:bodyPr wrap="square" rtlCol="0">
            <a:spAutoFit/>
          </a:bodyPr>
          <a:lstStyle/>
          <a:p>
            <a:r>
              <a:rPr lang="en-US" dirty="0"/>
              <a:t>Source: http://</a:t>
            </a:r>
            <a:r>
              <a:rPr lang="en-US" dirty="0" smtClean="0"/>
              <a:t>www.ndhealthfacts.org/wiki/Oncology</a:t>
            </a:r>
            <a:endParaRPr lang="en-US" dirty="0"/>
          </a:p>
        </p:txBody>
      </p:sp>
    </p:spTree>
    <p:extLst>
      <p:ext uri="{BB962C8B-B14F-4D97-AF65-F5344CB8AC3E}">
        <p14:creationId xmlns:p14="http://schemas.microsoft.com/office/powerpoint/2010/main" val="8587607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Features of Cancer Cells</a:t>
            </a:r>
            <a:endParaRPr lang="en-US" dirty="0"/>
          </a:p>
        </p:txBody>
      </p:sp>
      <p:sp>
        <p:nvSpPr>
          <p:cNvPr id="5" name="Content Placeholder 4"/>
          <p:cNvSpPr>
            <a:spLocks noGrp="1"/>
          </p:cNvSpPr>
          <p:nvPr>
            <p:ph idx="1"/>
          </p:nvPr>
        </p:nvSpPr>
        <p:spPr/>
        <p:txBody>
          <a:bodyPr/>
          <a:lstStyle/>
          <a:p>
            <a:r>
              <a:rPr lang="en-US" dirty="0" smtClean="0"/>
              <a:t>Angiogenesis</a:t>
            </a:r>
          </a:p>
          <a:p>
            <a:r>
              <a:rPr lang="en-US" dirty="0" smtClean="0"/>
              <a:t>Apoptosis defiance</a:t>
            </a:r>
          </a:p>
          <a:p>
            <a:r>
              <a:rPr lang="en-US" dirty="0" smtClean="0"/>
              <a:t>Independent mitosis signals</a:t>
            </a:r>
          </a:p>
          <a:p>
            <a:r>
              <a:rPr lang="en-US" dirty="0" smtClean="0"/>
              <a:t>Anaplastic growth</a:t>
            </a:r>
            <a:endParaRPr lang="en-US" dirty="0"/>
          </a:p>
        </p:txBody>
      </p:sp>
    </p:spTree>
    <p:extLst>
      <p:ext uri="{BB962C8B-B14F-4D97-AF65-F5344CB8AC3E}">
        <p14:creationId xmlns:p14="http://schemas.microsoft.com/office/powerpoint/2010/main" val="17818073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Shape 214"/>
          <p:cNvSpPr>
            <a:spLocks noGrp="1"/>
          </p:cNvSpPr>
          <p:nvPr>
            <p:ph type="title"/>
          </p:nvPr>
        </p:nvSpPr>
        <p:spPr>
          <a:xfrm>
            <a:off x="508000" y="609600"/>
            <a:ext cx="6447503" cy="1320800"/>
          </a:xfrm>
          <a:prstGeom prst="rect">
            <a:avLst/>
          </a:prstGeom>
        </p:spPr>
        <p:txBody>
          <a:bodyPr/>
          <a:lstStyle>
            <a:lvl1pPr>
              <a:defRPr sz="4400"/>
            </a:lvl1pPr>
          </a:lstStyle>
          <a:p>
            <a:r>
              <a:rPr b="1"/>
              <a:t>Metastasis</a:t>
            </a:r>
          </a:p>
        </p:txBody>
      </p:sp>
      <p:sp>
        <p:nvSpPr>
          <p:cNvPr id="215" name="Shape 215"/>
          <p:cNvSpPr>
            <a:spLocks noGrp="1"/>
          </p:cNvSpPr>
          <p:nvPr>
            <p:ph type="body" idx="1"/>
          </p:nvPr>
        </p:nvSpPr>
        <p:spPr>
          <a:xfrm>
            <a:off x="508000" y="1828800"/>
            <a:ext cx="7874000" cy="4600136"/>
          </a:xfrm>
          <a:prstGeom prst="rect">
            <a:avLst/>
          </a:prstGeom>
        </p:spPr>
        <p:txBody>
          <a:bodyPr>
            <a:normAutofit/>
          </a:bodyPr>
          <a:lstStyle/>
          <a:p>
            <a:pPr>
              <a:defRPr sz="3600"/>
            </a:pPr>
            <a:r>
              <a:rPr smtClean="0">
                <a:ea typeface="Tahoma" pitchFamily="34" charset="0"/>
                <a:cs typeface="Tahoma" pitchFamily="34" charset="0"/>
              </a:rPr>
              <a:t>Cells </a:t>
            </a:r>
            <a:r>
              <a:rPr dirty="0">
                <a:ea typeface="Tahoma" pitchFamily="34" charset="0"/>
                <a:cs typeface="Tahoma" pitchFamily="34" charset="0"/>
              </a:rPr>
              <a:t>from primary </a:t>
            </a:r>
            <a:r>
              <a:rPr dirty="0" err="1">
                <a:ea typeface="Tahoma" pitchFamily="34" charset="0"/>
                <a:cs typeface="Tahoma" pitchFamily="34" charset="0"/>
              </a:rPr>
              <a:t>tumour</a:t>
            </a:r>
            <a:r>
              <a:rPr dirty="0">
                <a:ea typeface="Tahoma" pitchFamily="34" charset="0"/>
                <a:cs typeface="Tahoma" pitchFamily="34" charset="0"/>
              </a:rPr>
              <a:t> spread to distant body sites or organs</a:t>
            </a:r>
          </a:p>
          <a:p>
            <a:pPr>
              <a:defRPr sz="3600"/>
            </a:pPr>
            <a:r>
              <a:rPr dirty="0">
                <a:ea typeface="Tahoma" pitchFamily="34" charset="0"/>
                <a:cs typeface="Tahoma" pitchFamily="34" charset="0"/>
              </a:rPr>
              <a:t>Multistage &amp; </a:t>
            </a:r>
            <a:r>
              <a:rPr>
                <a:ea typeface="Tahoma" pitchFamily="34" charset="0"/>
                <a:cs typeface="Tahoma" pitchFamily="34" charset="0"/>
              </a:rPr>
              <a:t>complex </a:t>
            </a:r>
            <a:r>
              <a:rPr smtClean="0">
                <a:ea typeface="Tahoma" pitchFamily="34" charset="0"/>
                <a:cs typeface="Tahoma" pitchFamily="34" charset="0"/>
              </a:rPr>
              <a:t>process</a:t>
            </a:r>
            <a:endParaRPr dirty="0">
              <a:ea typeface="Tahoma" pitchFamily="34" charset="0"/>
              <a:cs typeface="Tahoma" pitchFamily="34" charset="0"/>
            </a:endParaRPr>
          </a:p>
        </p:txBody>
      </p:sp>
      <p:sp>
        <p:nvSpPr>
          <p:cNvPr id="4" name="Footer Placeholder 3"/>
          <p:cNvSpPr>
            <a:spLocks noGrp="1"/>
          </p:cNvSpPr>
          <p:nvPr>
            <p:ph type="ftr" sz="quarter" idx="11"/>
          </p:nvPr>
        </p:nvSpPr>
        <p:spPr/>
        <p:txBody>
          <a:bodyPr/>
          <a:lstStyle/>
          <a:p>
            <a:r>
              <a:rPr lang="en-US" smtClean="0"/>
              <a:t>Kenya Chemosafe Program 2019</a:t>
            </a:r>
            <a:endParaRPr lang="en-US"/>
          </a:p>
        </p:txBody>
      </p:sp>
    </p:spTree>
    <p:extLst>
      <p:ext uri="{BB962C8B-B14F-4D97-AF65-F5344CB8AC3E}">
        <p14:creationId xmlns:p14="http://schemas.microsoft.com/office/powerpoint/2010/main" val="3699923867"/>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6" name="image26.png"/>
          <p:cNvPicPr>
            <a:picLocks noChangeAspect="1"/>
          </p:cNvPicPr>
          <p:nvPr/>
        </p:nvPicPr>
        <p:blipFill>
          <a:blip r:embed="rId2" cstate="print">
            <a:extLst/>
          </a:blip>
          <a:stretch>
            <a:fillRect/>
          </a:stretch>
        </p:blipFill>
        <p:spPr>
          <a:xfrm>
            <a:off x="1524000" y="1676400"/>
            <a:ext cx="6164263" cy="4572000"/>
          </a:xfrm>
          <a:prstGeom prst="rect">
            <a:avLst/>
          </a:prstGeom>
          <a:ln w="12700">
            <a:miter lim="400000"/>
          </a:ln>
        </p:spPr>
      </p:pic>
      <p:sp>
        <p:nvSpPr>
          <p:cNvPr id="927" name="Shape 927"/>
          <p:cNvSpPr/>
          <p:nvPr/>
        </p:nvSpPr>
        <p:spPr>
          <a:xfrm>
            <a:off x="2057400" y="228599"/>
            <a:ext cx="6172200" cy="707882"/>
          </a:xfrm>
          <a:prstGeom prst="rect">
            <a:avLst/>
          </a:prstGeom>
          <a:ln w="12700">
            <a:miter lim="400000"/>
          </a:ln>
          <a:extLst>
            <a:ext uri="{C572A759-6A51-4108-AA02-DFA0A04FC94B}">
              <ma14:wrappingTextBoxFlag xmlns:ma14="http://schemas.microsoft.com/office/mac/drawingml/2011/main" xmlns="" xmlns:mv="urn:schemas-microsoft-com:mac:vml" xmlns:mc="http://schemas.openxmlformats.org/markup-compatibility/2006" val="1"/>
            </a:ext>
          </a:extLst>
        </p:spPr>
        <p:txBody>
          <a:bodyPr lIns="45718" tIns="45718" rIns="45718" bIns="45718">
            <a:spAutoFit/>
          </a:bodyPr>
          <a:lstStyle/>
          <a:p>
            <a:pPr algn="ctr">
              <a:spcBef>
                <a:spcPts val="2400"/>
              </a:spcBef>
              <a:defRPr sz="4000">
                <a:solidFill>
                  <a:srgbClr val="FFFF00"/>
                </a:solidFill>
              </a:defRPr>
            </a:pPr>
            <a:r>
              <a:rPr b="1" dirty="0">
                <a:solidFill>
                  <a:srgbClr val="000000"/>
                </a:solidFill>
                <a:latin typeface="+mj-lt"/>
              </a:rPr>
              <a:t>QUESTIONS</a:t>
            </a:r>
            <a:r>
              <a:rPr b="1" dirty="0">
                <a:solidFill>
                  <a:srgbClr val="330033"/>
                </a:solidFill>
                <a:latin typeface="+mj-lt"/>
              </a:rPr>
              <a:t>???</a:t>
            </a:r>
          </a:p>
        </p:txBody>
      </p:sp>
      <p:sp>
        <p:nvSpPr>
          <p:cNvPr id="4" name="Footer Placeholder 3"/>
          <p:cNvSpPr>
            <a:spLocks noGrp="1"/>
          </p:cNvSpPr>
          <p:nvPr>
            <p:ph type="ftr" sz="quarter" idx="11"/>
          </p:nvPr>
        </p:nvSpPr>
        <p:spPr/>
        <p:txBody>
          <a:bodyPr/>
          <a:lstStyle/>
          <a:p>
            <a:r>
              <a:rPr lang="en-US" smtClean="0"/>
              <a:t>Kenya Chemosafe Program 2019</a:t>
            </a:r>
            <a:endParaRPr lang="en-US"/>
          </a:p>
        </p:txBody>
      </p:sp>
    </p:spTree>
    <p:extLst>
      <p:ext uri="{BB962C8B-B14F-4D97-AF65-F5344CB8AC3E}">
        <p14:creationId xmlns:p14="http://schemas.microsoft.com/office/powerpoint/2010/main" val="624679388"/>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References</a:t>
            </a:r>
            <a:endParaRPr lang="en-US" b="1" dirty="0"/>
          </a:p>
        </p:txBody>
      </p:sp>
      <p:sp>
        <p:nvSpPr>
          <p:cNvPr id="3" name="Content Placeholder 2"/>
          <p:cNvSpPr>
            <a:spLocks noGrp="1"/>
          </p:cNvSpPr>
          <p:nvPr>
            <p:ph idx="1"/>
          </p:nvPr>
        </p:nvSpPr>
        <p:spPr/>
        <p:txBody>
          <a:bodyPr>
            <a:normAutofit fontScale="92500" lnSpcReduction="20000"/>
          </a:bodyPr>
          <a:lstStyle/>
          <a:p>
            <a:pPr marL="0" indent="0">
              <a:buSzTx/>
              <a:buNone/>
              <a:defRPr sz="2800"/>
            </a:pPr>
            <a:r>
              <a:rPr lang="en-US" dirty="0">
                <a:ea typeface="Tahoma" pitchFamily="34" charset="0"/>
                <a:cs typeface="Tahoma" pitchFamily="34" charset="0"/>
              </a:rPr>
              <a:t>King, S. &amp; Cummings-Winfield, C. (2008). Cancer Biology. </a:t>
            </a:r>
            <a:r>
              <a:rPr lang="en-US" i="1" dirty="0">
                <a:ea typeface="Tahoma" pitchFamily="34" charset="0"/>
                <a:cs typeface="Tahoma" pitchFamily="34" charset="0"/>
              </a:rPr>
              <a:t>Oncology Nursing Distance Course. </a:t>
            </a:r>
            <a:r>
              <a:rPr lang="en-US" dirty="0">
                <a:ea typeface="Tahoma" pitchFamily="34" charset="0"/>
                <a:cs typeface="Tahoma" pitchFamily="34" charset="0"/>
              </a:rPr>
              <a:t>Edmonton: Cross Cancer Institute</a:t>
            </a:r>
            <a:r>
              <a:rPr lang="en-US" dirty="0" smtClean="0">
                <a:ea typeface="Tahoma" pitchFamily="34" charset="0"/>
                <a:cs typeface="Tahoma" pitchFamily="34" charset="0"/>
              </a:rPr>
              <a:t>.</a:t>
            </a:r>
          </a:p>
          <a:p>
            <a:pPr marL="0" indent="0">
              <a:buSzTx/>
              <a:buNone/>
              <a:defRPr sz="2800"/>
            </a:pPr>
            <a:r>
              <a:rPr lang="en-US" dirty="0" smtClean="0">
                <a:ea typeface="Tahoma" pitchFamily="34" charset="0"/>
                <a:cs typeface="Tahoma" pitchFamily="34" charset="0"/>
              </a:rPr>
              <a:t>International Agency for Research on Cancer. World Health Organization (2012). </a:t>
            </a:r>
            <a:r>
              <a:rPr lang="en-US" i="1" dirty="0" smtClean="0">
                <a:ea typeface="Tahoma" pitchFamily="34" charset="0"/>
                <a:cs typeface="Tahoma" pitchFamily="34" charset="0"/>
              </a:rPr>
              <a:t>Population Fact Sheets: Kenya. </a:t>
            </a:r>
            <a:r>
              <a:rPr lang="en-US" dirty="0">
                <a:ea typeface="Tahoma" pitchFamily="34" charset="0"/>
                <a:cs typeface="Tahoma" pitchFamily="34" charset="0"/>
              </a:rPr>
              <a:t>Retrieved from </a:t>
            </a:r>
            <a:r>
              <a:rPr lang="en-US" dirty="0">
                <a:ea typeface="Tahoma" pitchFamily="34" charset="0"/>
                <a:cs typeface="Tahoma" pitchFamily="34" charset="0"/>
                <a:hlinkClick r:id="rId2" action="ppaction://hlinkfile"/>
              </a:rPr>
              <a:t>file:///C:/Users/tayreez.mushani/Downloads/population-fact-sheets-404-0%20(1).</a:t>
            </a:r>
            <a:r>
              <a:rPr lang="en-US" dirty="0" smtClean="0">
                <a:ea typeface="Tahoma" pitchFamily="34" charset="0"/>
                <a:cs typeface="Tahoma" pitchFamily="34" charset="0"/>
                <a:hlinkClick r:id="rId2" action="ppaction://hlinkfile"/>
              </a:rPr>
              <a:t>pdf</a:t>
            </a:r>
          </a:p>
          <a:p>
            <a:pPr marL="0" indent="0">
              <a:buSzTx/>
              <a:buNone/>
              <a:defRPr sz="2800"/>
            </a:pPr>
            <a:r>
              <a:rPr lang="en-US" dirty="0" err="1" smtClean="0">
                <a:ea typeface="Tahoma" pitchFamily="34" charset="0"/>
                <a:cs typeface="Tahoma" pitchFamily="34" charset="0"/>
              </a:rPr>
              <a:t>LeFebvre</a:t>
            </a:r>
            <a:r>
              <a:rPr lang="en-US" dirty="0" smtClean="0">
                <a:ea typeface="Tahoma" pitchFamily="34" charset="0"/>
                <a:cs typeface="Tahoma" pitchFamily="34" charset="0"/>
              </a:rPr>
              <a:t>, K. (2018). </a:t>
            </a:r>
            <a:r>
              <a:rPr lang="en-US" i="1" dirty="0" smtClean="0">
                <a:ea typeface="Tahoma" pitchFamily="34" charset="0"/>
                <a:cs typeface="Tahoma" pitchFamily="34" charset="0"/>
              </a:rPr>
              <a:t>Introduction to Cancer. </a:t>
            </a:r>
            <a:r>
              <a:rPr lang="en-US" dirty="0" smtClean="0">
                <a:ea typeface="Tahoma" pitchFamily="34" charset="0"/>
                <a:cs typeface="Tahoma" pitchFamily="34" charset="0"/>
              </a:rPr>
              <a:t>Power point presentation courtesy of the Oncology Nursing Society.</a:t>
            </a:r>
          </a:p>
          <a:p>
            <a:pPr marL="0" indent="0">
              <a:buNone/>
              <a:defRPr sz="2800"/>
            </a:pPr>
            <a:r>
              <a:rPr lang="en-US" dirty="0">
                <a:ea typeface="Tahoma" pitchFamily="34" charset="0"/>
                <a:cs typeface="Tahoma" pitchFamily="34" charset="0"/>
              </a:rPr>
              <a:t>National Cancer Institute (NCI). (2015). What is Cancer? Retrieved from https://www.cancer.gov/about-cancer/understanding/what-is-cancer </a:t>
            </a:r>
          </a:p>
        </p:txBody>
      </p:sp>
      <p:sp>
        <p:nvSpPr>
          <p:cNvPr id="4" name="Footer Placeholder 3"/>
          <p:cNvSpPr>
            <a:spLocks noGrp="1"/>
          </p:cNvSpPr>
          <p:nvPr>
            <p:ph type="ftr" sz="quarter" idx="11"/>
          </p:nvPr>
        </p:nvSpPr>
        <p:spPr/>
        <p:txBody>
          <a:bodyPr/>
          <a:lstStyle/>
          <a:p>
            <a:r>
              <a:rPr lang="en-US" smtClean="0"/>
              <a:t>Kenya Chemosafe Program 2019</a:t>
            </a:r>
            <a:endParaRPr lang="en-US"/>
          </a:p>
        </p:txBody>
      </p:sp>
    </p:spTree>
    <p:extLst>
      <p:ext uri="{BB962C8B-B14F-4D97-AF65-F5344CB8AC3E}">
        <p14:creationId xmlns:p14="http://schemas.microsoft.com/office/powerpoint/2010/main" val="37191542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92500" lnSpcReduction="20000"/>
          </a:bodyPr>
          <a:lstStyle/>
          <a:p>
            <a:pPr marL="0" indent="0">
              <a:buSzTx/>
              <a:buNone/>
              <a:defRPr sz="2800"/>
            </a:pPr>
            <a:r>
              <a:rPr lang="en-US" dirty="0" smtClean="0"/>
              <a:t>Nguyen</a:t>
            </a:r>
            <a:r>
              <a:rPr lang="en-US" dirty="0"/>
              <a:t>, D.X., </a:t>
            </a:r>
            <a:r>
              <a:rPr lang="en-US" dirty="0" err="1"/>
              <a:t>Bos</a:t>
            </a:r>
            <a:r>
              <a:rPr lang="en-US" dirty="0"/>
              <a:t>, P.D. &amp;</a:t>
            </a:r>
            <a:r>
              <a:rPr lang="en-US" dirty="0" err="1"/>
              <a:t>Massagué</a:t>
            </a:r>
            <a:r>
              <a:rPr lang="en-US" dirty="0"/>
              <a:t>, J. (2009). Metastasis: from dissemination to organ-specific colonization. </a:t>
            </a:r>
            <a:r>
              <a:rPr lang="en-US" i="1" dirty="0"/>
              <a:t>Nature Reviews Cancer 9</a:t>
            </a:r>
            <a:r>
              <a:rPr lang="en-US" dirty="0"/>
              <a:t>(4). 274-284</a:t>
            </a:r>
            <a:r>
              <a:rPr lang="en-US" dirty="0" smtClean="0"/>
              <a:t>.</a:t>
            </a:r>
          </a:p>
          <a:p>
            <a:pPr marL="0" indent="0">
              <a:buNone/>
              <a:defRPr sz="2800"/>
            </a:pPr>
            <a:r>
              <a:rPr lang="en-US" dirty="0" err="1"/>
              <a:t>Tedder</a:t>
            </a:r>
            <a:r>
              <a:rPr lang="en-US" dirty="0"/>
              <a:t>, M. &amp; Eggert, J. (2017). Biology of Cancer. In Eggert, J. (Ed.) </a:t>
            </a:r>
            <a:r>
              <a:rPr lang="en-US" i="1" dirty="0"/>
              <a:t>Cancer Basics </a:t>
            </a:r>
            <a:r>
              <a:rPr lang="en-US" dirty="0"/>
              <a:t>(2</a:t>
            </a:r>
            <a:r>
              <a:rPr lang="en-US" baseline="30000" dirty="0"/>
              <a:t>nd</a:t>
            </a:r>
            <a:r>
              <a:rPr lang="en-US" dirty="0"/>
              <a:t> Ed.). Pittsburgh, PA: Oncology Nursing Society, 3-22. </a:t>
            </a:r>
          </a:p>
          <a:p>
            <a:pPr marL="0" indent="0">
              <a:buSzTx/>
              <a:buNone/>
              <a:defRPr sz="2800"/>
            </a:pPr>
            <a:r>
              <a:rPr lang="en-US" dirty="0" err="1"/>
              <a:t>Tschanz</a:t>
            </a:r>
            <a:r>
              <a:rPr lang="en-US" dirty="0"/>
              <a:t>, J.A. &amp;</a:t>
            </a:r>
            <a:r>
              <a:rPr lang="en-US" dirty="0" err="1"/>
              <a:t>Sugarman</a:t>
            </a:r>
            <a:r>
              <a:rPr lang="en-US" dirty="0"/>
              <a:t>, C. (2016). Carcinogenesis. In J.K. </a:t>
            </a:r>
            <a:r>
              <a:rPr lang="en-US" dirty="0" err="1"/>
              <a:t>Itano</a:t>
            </a:r>
            <a:r>
              <a:rPr lang="en-US" dirty="0"/>
              <a:t>, J.M. Brant, F.A. Conde &amp; M.G. Saria (Eds.). </a:t>
            </a:r>
            <a:r>
              <a:rPr lang="en-US" i="1" dirty="0"/>
              <a:t>Core Curriculum for Oncology Nursing </a:t>
            </a:r>
            <a:r>
              <a:rPr lang="en-US" dirty="0"/>
              <a:t>(5</a:t>
            </a:r>
            <a:r>
              <a:rPr lang="en-US" baseline="30000" dirty="0"/>
              <a:t>th</a:t>
            </a:r>
            <a:r>
              <a:rPr lang="en-US" dirty="0"/>
              <a:t> ed.) (pp.24-38). St. Louis, MI: Elsevier.</a:t>
            </a:r>
          </a:p>
          <a:p>
            <a:pPr marL="0" indent="0">
              <a:buSzTx/>
              <a:buNone/>
              <a:defRPr sz="2800"/>
            </a:pPr>
            <a:r>
              <a:rPr lang="en-US" dirty="0"/>
              <a:t>Van </a:t>
            </a:r>
            <a:r>
              <a:rPr lang="en-US" dirty="0" err="1"/>
              <a:t>Gerpen</a:t>
            </a:r>
            <a:r>
              <a:rPr lang="en-US" dirty="0"/>
              <a:t>, R. (2007). Pathophysiology. In M.E. Langhorne, </a:t>
            </a:r>
            <a:r>
              <a:rPr lang="en-US" dirty="0" err="1"/>
              <a:t>J.S.Fulton</a:t>
            </a:r>
            <a:r>
              <a:rPr lang="en-US" dirty="0"/>
              <a:t>&amp; S.E. Otto (Eds.). </a:t>
            </a:r>
            <a:r>
              <a:rPr lang="en-US" i="1" dirty="0"/>
              <a:t>Oncology Nursing </a:t>
            </a:r>
            <a:r>
              <a:rPr lang="en-US" dirty="0"/>
              <a:t>(5</a:t>
            </a:r>
            <a:r>
              <a:rPr lang="en-US" baseline="30000" dirty="0"/>
              <a:t>th</a:t>
            </a:r>
            <a:r>
              <a:rPr lang="en-US" dirty="0"/>
              <a:t> ed.) (pp.3-16). St. Louis, MI: Elsevier.</a:t>
            </a:r>
          </a:p>
        </p:txBody>
      </p:sp>
      <p:sp>
        <p:nvSpPr>
          <p:cNvPr id="4" name="Footer Placeholder 3"/>
          <p:cNvSpPr>
            <a:spLocks noGrp="1"/>
          </p:cNvSpPr>
          <p:nvPr>
            <p:ph type="ftr" sz="quarter" idx="11"/>
          </p:nvPr>
        </p:nvSpPr>
        <p:spPr/>
        <p:txBody>
          <a:bodyPr/>
          <a:lstStyle/>
          <a:p>
            <a:r>
              <a:rPr lang="en-US" smtClean="0"/>
              <a:t>Kenya Chemosafe Program 2019</a:t>
            </a:r>
            <a:endParaRPr lang="en-US"/>
          </a:p>
        </p:txBody>
      </p:sp>
    </p:spTree>
    <p:extLst>
      <p:ext uri="{BB962C8B-B14F-4D97-AF65-F5344CB8AC3E}">
        <p14:creationId xmlns:p14="http://schemas.microsoft.com/office/powerpoint/2010/main" val="11010284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92500" lnSpcReduction="20000"/>
          </a:bodyPr>
          <a:lstStyle/>
          <a:p>
            <a:pPr marL="0" indent="0">
              <a:buSzTx/>
              <a:buNone/>
              <a:defRPr sz="2800"/>
            </a:pPr>
            <a:r>
              <a:rPr lang="en-US" dirty="0"/>
              <a:t>King, S. &amp; Cummings-Winfield, C. (2008). Cancer Biology. </a:t>
            </a:r>
            <a:r>
              <a:rPr lang="en-US" i="1" dirty="0"/>
              <a:t>Oncology Nursing Distance Course. </a:t>
            </a:r>
            <a:r>
              <a:rPr lang="en-US" dirty="0"/>
              <a:t>Edmonton: Cross Cancer Institute</a:t>
            </a:r>
            <a:r>
              <a:rPr lang="en-US" dirty="0" smtClean="0"/>
              <a:t>.</a:t>
            </a:r>
          </a:p>
          <a:p>
            <a:pPr marL="0" indent="0">
              <a:buSzTx/>
              <a:buNone/>
              <a:defRPr sz="2800"/>
            </a:pPr>
            <a:r>
              <a:rPr lang="en-US" dirty="0" smtClean="0"/>
              <a:t>International Agency for Research on Cancer. World Health Organization (2012). </a:t>
            </a:r>
            <a:r>
              <a:rPr lang="en-US" i="1" dirty="0" smtClean="0"/>
              <a:t>Population Fact Sheets: Kenya. </a:t>
            </a:r>
            <a:r>
              <a:rPr lang="en-US" dirty="0"/>
              <a:t>Retrieved from </a:t>
            </a:r>
            <a:r>
              <a:rPr lang="en-US" dirty="0">
                <a:hlinkClick r:id="rId2" action="ppaction://hlinkfile"/>
              </a:rPr>
              <a:t>file:///C:/Users/tayreez.mushani/Downloads/population-fact-sheets-404-0%20(1).</a:t>
            </a:r>
            <a:r>
              <a:rPr lang="en-US" dirty="0" smtClean="0">
                <a:hlinkClick r:id="rId2" action="ppaction://hlinkfile"/>
              </a:rPr>
              <a:t>pdf</a:t>
            </a:r>
          </a:p>
          <a:p>
            <a:pPr marL="0" indent="0">
              <a:buSzTx/>
              <a:buNone/>
              <a:defRPr sz="2800"/>
            </a:pPr>
            <a:r>
              <a:rPr lang="en-US" dirty="0" err="1" smtClean="0"/>
              <a:t>LeFebvre</a:t>
            </a:r>
            <a:r>
              <a:rPr lang="en-US" dirty="0" smtClean="0"/>
              <a:t>, K. (2018). </a:t>
            </a:r>
            <a:r>
              <a:rPr lang="en-US" i="1" dirty="0" smtClean="0"/>
              <a:t>Introduction to Cancer. </a:t>
            </a:r>
            <a:r>
              <a:rPr lang="en-US" dirty="0" smtClean="0"/>
              <a:t>Power point presentation courtesy of the Oncology Nursing Society.</a:t>
            </a:r>
          </a:p>
          <a:p>
            <a:pPr marL="0" indent="0">
              <a:buNone/>
              <a:defRPr sz="2800"/>
            </a:pPr>
            <a:r>
              <a:rPr lang="en-US" dirty="0"/>
              <a:t>National Cancer Institute (NCI). (2015). What is Cancer? Retrieved from https://www.cancer.gov/about-cancer/understanding/what-is-cancer </a:t>
            </a:r>
          </a:p>
        </p:txBody>
      </p:sp>
      <p:sp>
        <p:nvSpPr>
          <p:cNvPr id="4" name="Footer Placeholder 3"/>
          <p:cNvSpPr>
            <a:spLocks noGrp="1"/>
          </p:cNvSpPr>
          <p:nvPr>
            <p:ph type="ftr" sz="quarter" idx="11"/>
          </p:nvPr>
        </p:nvSpPr>
        <p:spPr/>
        <p:txBody>
          <a:bodyPr/>
          <a:lstStyle/>
          <a:p>
            <a:r>
              <a:rPr lang="en-US" smtClean="0"/>
              <a:t>Kenya Chemosafe Program 2019</a:t>
            </a:r>
            <a:endParaRPr lang="en-US"/>
          </a:p>
        </p:txBody>
      </p:sp>
    </p:spTree>
    <p:extLst>
      <p:ext uri="{BB962C8B-B14F-4D97-AF65-F5344CB8AC3E}">
        <p14:creationId xmlns:p14="http://schemas.microsoft.com/office/powerpoint/2010/main" val="3719154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xmlns:mv="urn:schemas-microsoft-com:mac:vml" xmlns:mc="http://schemas.openxmlformats.org/markup-compatibility/2006" id="{26D0762A-A565-4081-BEB5-14A5AB067D39}"/>
              </a:ext>
            </a:extLst>
          </p:cNvPr>
          <p:cNvSpPr>
            <a:spLocks noGrp="1"/>
          </p:cNvSpPr>
          <p:nvPr>
            <p:ph type="title"/>
          </p:nvPr>
        </p:nvSpPr>
        <p:spPr/>
        <p:txBody>
          <a:bodyPr/>
          <a:lstStyle/>
          <a:p>
            <a:r>
              <a:rPr lang="en-US" b="1" dirty="0"/>
              <a:t>What is Cancer?</a:t>
            </a:r>
          </a:p>
        </p:txBody>
      </p:sp>
      <p:sp>
        <p:nvSpPr>
          <p:cNvPr id="3" name="Content Placeholder 2">
            <a:extLst>
              <a:ext uri="{FF2B5EF4-FFF2-40B4-BE49-F238E27FC236}">
                <a16:creationId xmlns:a16="http://schemas.microsoft.com/office/drawing/2014/main" xmlns="" xmlns:mv="urn:schemas-microsoft-com:mac:vml" xmlns:mc="http://schemas.openxmlformats.org/markup-compatibility/2006" id="{87CCF8C7-C971-4FDE-BEF3-DD88DF6FBFFE}"/>
              </a:ext>
            </a:extLst>
          </p:cNvPr>
          <p:cNvSpPr>
            <a:spLocks noGrp="1"/>
          </p:cNvSpPr>
          <p:nvPr>
            <p:ph idx="1"/>
          </p:nvPr>
        </p:nvSpPr>
        <p:spPr>
          <a:xfrm>
            <a:off x="457200" y="1600200"/>
            <a:ext cx="7696200" cy="4525963"/>
          </a:xfrm>
        </p:spPr>
        <p:txBody>
          <a:bodyPr>
            <a:normAutofit/>
          </a:bodyPr>
          <a:lstStyle/>
          <a:p>
            <a:r>
              <a:rPr lang="en-US" dirty="0">
                <a:ea typeface="Tahoma" pitchFamily="34" charset="0"/>
                <a:cs typeface="Tahoma" pitchFamily="34" charset="0"/>
              </a:rPr>
              <a:t>Disease of the cell</a:t>
            </a:r>
          </a:p>
          <a:p>
            <a:r>
              <a:rPr lang="en-US" dirty="0">
                <a:ea typeface="Tahoma" pitchFamily="34" charset="0"/>
                <a:cs typeface="Tahoma" pitchFamily="34" charset="0"/>
              </a:rPr>
              <a:t>A group of diseases</a:t>
            </a:r>
          </a:p>
          <a:p>
            <a:r>
              <a:rPr lang="en-US" dirty="0">
                <a:ea typeface="Tahoma" pitchFamily="34" charset="0"/>
                <a:cs typeface="Tahoma" pitchFamily="34" charset="0"/>
              </a:rPr>
              <a:t>Involves a series of mutations or changes in the genetic makeup of the cell</a:t>
            </a:r>
          </a:p>
          <a:p>
            <a:r>
              <a:rPr lang="en-US" dirty="0">
                <a:ea typeface="Tahoma" pitchFamily="34" charset="0"/>
                <a:cs typeface="Tahoma" pitchFamily="34" charset="0"/>
              </a:rPr>
              <a:t>Cells grow out of control and can spread throughout the body</a:t>
            </a:r>
          </a:p>
          <a:p>
            <a:r>
              <a:rPr lang="en-US" dirty="0">
                <a:ea typeface="Tahoma" pitchFamily="34" charset="0"/>
                <a:cs typeface="Tahoma" pitchFamily="34" charset="0"/>
              </a:rPr>
              <a:t>Cancer cells are also known as malignant cells</a:t>
            </a:r>
          </a:p>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9458" y="533400"/>
            <a:ext cx="2301058" cy="2210195"/>
          </a:xfrm>
          <a:prstGeom prst="rect">
            <a:avLst/>
          </a:prstGeom>
        </p:spPr>
      </p:pic>
      <p:sp>
        <p:nvSpPr>
          <p:cNvPr id="7" name="Footer Placeholder 6"/>
          <p:cNvSpPr>
            <a:spLocks noGrp="1"/>
          </p:cNvSpPr>
          <p:nvPr>
            <p:ph type="ftr" sz="quarter" idx="11"/>
          </p:nvPr>
        </p:nvSpPr>
        <p:spPr/>
        <p:txBody>
          <a:bodyPr/>
          <a:lstStyle/>
          <a:p>
            <a:r>
              <a:rPr lang="en-US" smtClean="0"/>
              <a:t>Kenya Chemosafe Program 2019</a:t>
            </a:r>
            <a:endParaRPr lang="en-US"/>
          </a:p>
        </p:txBody>
      </p:sp>
    </p:spTree>
    <p:extLst>
      <p:ext uri="{BB962C8B-B14F-4D97-AF65-F5344CB8AC3E}">
        <p14:creationId xmlns:p14="http://schemas.microsoft.com/office/powerpoint/2010/main" val="7559295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References</a:t>
            </a:r>
            <a:endParaRPr lang="en-US" b="1" dirty="0"/>
          </a:p>
        </p:txBody>
      </p:sp>
      <p:sp>
        <p:nvSpPr>
          <p:cNvPr id="3" name="Content Placeholder 2"/>
          <p:cNvSpPr>
            <a:spLocks noGrp="1"/>
          </p:cNvSpPr>
          <p:nvPr>
            <p:ph idx="1"/>
          </p:nvPr>
        </p:nvSpPr>
        <p:spPr>
          <a:xfrm>
            <a:off x="533400" y="1752600"/>
            <a:ext cx="8229600" cy="4525963"/>
          </a:xfrm>
        </p:spPr>
        <p:txBody>
          <a:bodyPr>
            <a:normAutofit fontScale="85000" lnSpcReduction="20000"/>
          </a:bodyPr>
          <a:lstStyle/>
          <a:p>
            <a:pPr marL="0" indent="0">
              <a:buSzTx/>
              <a:buNone/>
              <a:defRPr sz="2800"/>
            </a:pPr>
            <a:r>
              <a:rPr lang="en-US" dirty="0" smtClean="0">
                <a:ea typeface="Tahoma" pitchFamily="34" charset="0"/>
                <a:cs typeface="Tahoma" pitchFamily="34" charset="0"/>
              </a:rPr>
              <a:t>Nguyen</a:t>
            </a:r>
            <a:r>
              <a:rPr lang="en-US" dirty="0">
                <a:ea typeface="Tahoma" pitchFamily="34" charset="0"/>
                <a:cs typeface="Tahoma" pitchFamily="34" charset="0"/>
              </a:rPr>
              <a:t>, D.X., </a:t>
            </a:r>
            <a:r>
              <a:rPr lang="en-US" dirty="0" err="1">
                <a:ea typeface="Tahoma" pitchFamily="34" charset="0"/>
                <a:cs typeface="Tahoma" pitchFamily="34" charset="0"/>
              </a:rPr>
              <a:t>Bos</a:t>
            </a:r>
            <a:r>
              <a:rPr lang="en-US" dirty="0">
                <a:ea typeface="Tahoma" pitchFamily="34" charset="0"/>
                <a:cs typeface="Tahoma" pitchFamily="34" charset="0"/>
              </a:rPr>
              <a:t>, P.D. &amp;</a:t>
            </a:r>
            <a:r>
              <a:rPr lang="en-US" dirty="0" err="1">
                <a:ea typeface="Tahoma" pitchFamily="34" charset="0"/>
                <a:cs typeface="Tahoma" pitchFamily="34" charset="0"/>
              </a:rPr>
              <a:t>Massagué</a:t>
            </a:r>
            <a:r>
              <a:rPr lang="en-US" dirty="0">
                <a:ea typeface="Tahoma" pitchFamily="34" charset="0"/>
                <a:cs typeface="Tahoma" pitchFamily="34" charset="0"/>
              </a:rPr>
              <a:t>, J. (2009). Metastasis: from dissemination to organ-specific colonization. </a:t>
            </a:r>
            <a:r>
              <a:rPr lang="en-US" i="1" dirty="0">
                <a:ea typeface="Tahoma" pitchFamily="34" charset="0"/>
                <a:cs typeface="Tahoma" pitchFamily="34" charset="0"/>
              </a:rPr>
              <a:t>Nature Reviews Cancer 9</a:t>
            </a:r>
            <a:r>
              <a:rPr lang="en-US" dirty="0">
                <a:ea typeface="Tahoma" pitchFamily="34" charset="0"/>
                <a:cs typeface="Tahoma" pitchFamily="34" charset="0"/>
              </a:rPr>
              <a:t>(4). 274-284</a:t>
            </a:r>
            <a:r>
              <a:rPr lang="en-US" dirty="0" smtClean="0">
                <a:ea typeface="Tahoma" pitchFamily="34" charset="0"/>
                <a:cs typeface="Tahoma" pitchFamily="34" charset="0"/>
              </a:rPr>
              <a:t>.</a:t>
            </a:r>
          </a:p>
          <a:p>
            <a:pPr marL="0" indent="0">
              <a:buNone/>
              <a:defRPr sz="2800"/>
            </a:pPr>
            <a:r>
              <a:rPr lang="en-US" dirty="0" err="1">
                <a:ea typeface="Tahoma" pitchFamily="34" charset="0"/>
                <a:cs typeface="Tahoma" pitchFamily="34" charset="0"/>
              </a:rPr>
              <a:t>Tedder</a:t>
            </a:r>
            <a:r>
              <a:rPr lang="en-US" dirty="0">
                <a:ea typeface="Tahoma" pitchFamily="34" charset="0"/>
                <a:cs typeface="Tahoma" pitchFamily="34" charset="0"/>
              </a:rPr>
              <a:t>, M. &amp; Eggert, J. (2017). Biology of Cancer. In Eggert, J. (Ed.) </a:t>
            </a:r>
            <a:r>
              <a:rPr lang="en-US" i="1" dirty="0">
                <a:ea typeface="Tahoma" pitchFamily="34" charset="0"/>
                <a:cs typeface="Tahoma" pitchFamily="34" charset="0"/>
              </a:rPr>
              <a:t>Cancer Basics </a:t>
            </a:r>
            <a:r>
              <a:rPr lang="en-US" dirty="0">
                <a:ea typeface="Tahoma" pitchFamily="34" charset="0"/>
                <a:cs typeface="Tahoma" pitchFamily="34" charset="0"/>
              </a:rPr>
              <a:t>(2</a:t>
            </a:r>
            <a:r>
              <a:rPr lang="en-US" baseline="30000" dirty="0">
                <a:ea typeface="Tahoma" pitchFamily="34" charset="0"/>
                <a:cs typeface="Tahoma" pitchFamily="34" charset="0"/>
              </a:rPr>
              <a:t>nd</a:t>
            </a:r>
            <a:r>
              <a:rPr lang="en-US" dirty="0">
                <a:ea typeface="Tahoma" pitchFamily="34" charset="0"/>
                <a:cs typeface="Tahoma" pitchFamily="34" charset="0"/>
              </a:rPr>
              <a:t> Ed.). Pittsburgh, PA: Oncology Nursing Society, 3-22. </a:t>
            </a:r>
          </a:p>
          <a:p>
            <a:pPr marL="0" indent="0">
              <a:buSzTx/>
              <a:buNone/>
              <a:defRPr sz="2800"/>
            </a:pPr>
            <a:r>
              <a:rPr lang="en-US" dirty="0" err="1">
                <a:ea typeface="Tahoma" pitchFamily="34" charset="0"/>
                <a:cs typeface="Tahoma" pitchFamily="34" charset="0"/>
              </a:rPr>
              <a:t>Tschanz</a:t>
            </a:r>
            <a:r>
              <a:rPr lang="en-US" dirty="0">
                <a:ea typeface="Tahoma" pitchFamily="34" charset="0"/>
                <a:cs typeface="Tahoma" pitchFamily="34" charset="0"/>
              </a:rPr>
              <a:t>, J.A. &amp;</a:t>
            </a:r>
            <a:r>
              <a:rPr lang="en-US" dirty="0" err="1">
                <a:ea typeface="Tahoma" pitchFamily="34" charset="0"/>
                <a:cs typeface="Tahoma" pitchFamily="34" charset="0"/>
              </a:rPr>
              <a:t>Sugarman</a:t>
            </a:r>
            <a:r>
              <a:rPr lang="en-US" dirty="0">
                <a:ea typeface="Tahoma" pitchFamily="34" charset="0"/>
                <a:cs typeface="Tahoma" pitchFamily="34" charset="0"/>
              </a:rPr>
              <a:t>, C. (2016). Carcinogenesis. In J.K. </a:t>
            </a:r>
            <a:r>
              <a:rPr lang="en-US" dirty="0" err="1">
                <a:ea typeface="Tahoma" pitchFamily="34" charset="0"/>
                <a:cs typeface="Tahoma" pitchFamily="34" charset="0"/>
              </a:rPr>
              <a:t>Itano</a:t>
            </a:r>
            <a:r>
              <a:rPr lang="en-US" dirty="0">
                <a:ea typeface="Tahoma" pitchFamily="34" charset="0"/>
                <a:cs typeface="Tahoma" pitchFamily="34" charset="0"/>
              </a:rPr>
              <a:t>, J.M. Brant, F.A. Conde &amp; M.G. Saria (Eds.). </a:t>
            </a:r>
            <a:r>
              <a:rPr lang="en-US" i="1" dirty="0">
                <a:ea typeface="Tahoma" pitchFamily="34" charset="0"/>
                <a:cs typeface="Tahoma" pitchFamily="34" charset="0"/>
              </a:rPr>
              <a:t>Core Curriculum for Oncology Nursing </a:t>
            </a:r>
            <a:r>
              <a:rPr lang="en-US" dirty="0">
                <a:ea typeface="Tahoma" pitchFamily="34" charset="0"/>
                <a:cs typeface="Tahoma" pitchFamily="34" charset="0"/>
              </a:rPr>
              <a:t>(5</a:t>
            </a:r>
            <a:r>
              <a:rPr lang="en-US" baseline="30000" dirty="0">
                <a:ea typeface="Tahoma" pitchFamily="34" charset="0"/>
                <a:cs typeface="Tahoma" pitchFamily="34" charset="0"/>
              </a:rPr>
              <a:t>th</a:t>
            </a:r>
            <a:r>
              <a:rPr lang="en-US" dirty="0">
                <a:ea typeface="Tahoma" pitchFamily="34" charset="0"/>
                <a:cs typeface="Tahoma" pitchFamily="34" charset="0"/>
              </a:rPr>
              <a:t> ed.) (pp.24-38). St. Louis, MI: Elsevier</a:t>
            </a:r>
            <a:r>
              <a:rPr lang="en-US" dirty="0" smtClean="0">
                <a:ea typeface="Tahoma" pitchFamily="34" charset="0"/>
                <a:cs typeface="Tahoma" pitchFamily="34" charset="0"/>
              </a:rPr>
              <a:t>.</a:t>
            </a:r>
          </a:p>
          <a:p>
            <a:pPr marL="0" indent="0">
              <a:buSzTx/>
              <a:buNone/>
              <a:defRPr sz="2800"/>
            </a:pPr>
            <a:r>
              <a:rPr lang="en-US" dirty="0" smtClean="0">
                <a:ea typeface="Tahoma" pitchFamily="34" charset="0"/>
                <a:cs typeface="Tahoma" pitchFamily="34" charset="0"/>
              </a:rPr>
              <a:t>https://www.uicc.org/new-global-cancer-data-globocan-2018</a:t>
            </a:r>
            <a:endParaRPr lang="en-US" dirty="0">
              <a:ea typeface="Tahoma" pitchFamily="34" charset="0"/>
              <a:cs typeface="Tahoma" pitchFamily="34" charset="0"/>
            </a:endParaRPr>
          </a:p>
          <a:p>
            <a:pPr marL="0" indent="0">
              <a:buSzTx/>
              <a:buNone/>
              <a:defRPr sz="2800"/>
            </a:pPr>
            <a:r>
              <a:rPr lang="en-US" dirty="0">
                <a:ea typeface="Tahoma" pitchFamily="34" charset="0"/>
                <a:cs typeface="Tahoma" pitchFamily="34" charset="0"/>
              </a:rPr>
              <a:t>Van </a:t>
            </a:r>
            <a:r>
              <a:rPr lang="en-US" dirty="0" err="1">
                <a:ea typeface="Tahoma" pitchFamily="34" charset="0"/>
                <a:cs typeface="Tahoma" pitchFamily="34" charset="0"/>
              </a:rPr>
              <a:t>Gerpen</a:t>
            </a:r>
            <a:r>
              <a:rPr lang="en-US" dirty="0">
                <a:ea typeface="Tahoma" pitchFamily="34" charset="0"/>
                <a:cs typeface="Tahoma" pitchFamily="34" charset="0"/>
              </a:rPr>
              <a:t>, R. (2007). Pathophysiology. In M.E. Langhorne, </a:t>
            </a:r>
            <a:r>
              <a:rPr lang="en-US" dirty="0" err="1">
                <a:ea typeface="Tahoma" pitchFamily="34" charset="0"/>
                <a:cs typeface="Tahoma" pitchFamily="34" charset="0"/>
              </a:rPr>
              <a:t>J.S.Fulton</a:t>
            </a:r>
            <a:r>
              <a:rPr lang="en-US" dirty="0">
                <a:ea typeface="Tahoma" pitchFamily="34" charset="0"/>
                <a:cs typeface="Tahoma" pitchFamily="34" charset="0"/>
              </a:rPr>
              <a:t>&amp; S.E. Otto (Eds.). </a:t>
            </a:r>
            <a:r>
              <a:rPr lang="en-US" i="1" dirty="0">
                <a:ea typeface="Tahoma" pitchFamily="34" charset="0"/>
                <a:cs typeface="Tahoma" pitchFamily="34" charset="0"/>
              </a:rPr>
              <a:t>Oncology Nursing </a:t>
            </a:r>
            <a:r>
              <a:rPr lang="en-US" dirty="0">
                <a:ea typeface="Tahoma" pitchFamily="34" charset="0"/>
                <a:cs typeface="Tahoma" pitchFamily="34" charset="0"/>
              </a:rPr>
              <a:t>(5</a:t>
            </a:r>
            <a:r>
              <a:rPr lang="en-US" baseline="30000" dirty="0">
                <a:ea typeface="Tahoma" pitchFamily="34" charset="0"/>
                <a:cs typeface="Tahoma" pitchFamily="34" charset="0"/>
              </a:rPr>
              <a:t>th</a:t>
            </a:r>
            <a:r>
              <a:rPr lang="en-US" dirty="0">
                <a:ea typeface="Tahoma" pitchFamily="34" charset="0"/>
                <a:cs typeface="Tahoma" pitchFamily="34" charset="0"/>
              </a:rPr>
              <a:t> ed.) (pp.3-16). St. Louis, MI: Elsevier.</a:t>
            </a:r>
          </a:p>
        </p:txBody>
      </p:sp>
      <p:sp>
        <p:nvSpPr>
          <p:cNvPr id="4" name="Footer Placeholder 3"/>
          <p:cNvSpPr>
            <a:spLocks noGrp="1"/>
          </p:cNvSpPr>
          <p:nvPr>
            <p:ph type="ftr" sz="quarter" idx="11"/>
          </p:nvPr>
        </p:nvSpPr>
        <p:spPr/>
        <p:txBody>
          <a:bodyPr/>
          <a:lstStyle/>
          <a:p>
            <a:r>
              <a:rPr lang="en-US" smtClean="0"/>
              <a:t>Kenya Chemosafe Program 2019</a:t>
            </a:r>
            <a:endParaRPr lang="en-US"/>
          </a:p>
        </p:txBody>
      </p:sp>
    </p:spTree>
    <p:extLst>
      <p:ext uri="{BB962C8B-B14F-4D97-AF65-F5344CB8AC3E}">
        <p14:creationId xmlns:p14="http://schemas.microsoft.com/office/powerpoint/2010/main" val="1101028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CANCER RISK FACTORS</a:t>
            </a:r>
            <a:endParaRPr lang="en-GB" b="1" dirty="0"/>
          </a:p>
        </p:txBody>
      </p:sp>
      <p:sp>
        <p:nvSpPr>
          <p:cNvPr id="3" name="Content Placeholder 2"/>
          <p:cNvSpPr>
            <a:spLocks noGrp="1"/>
          </p:cNvSpPr>
          <p:nvPr>
            <p:ph idx="1"/>
          </p:nvPr>
        </p:nvSpPr>
        <p:spPr/>
        <p:txBody>
          <a:bodyPr>
            <a:normAutofit/>
          </a:bodyPr>
          <a:lstStyle/>
          <a:p>
            <a:pPr>
              <a:buNone/>
            </a:pPr>
            <a:r>
              <a:rPr lang="en-GB" b="1" dirty="0" smtClean="0">
                <a:ea typeface="Tahoma" pitchFamily="34" charset="0"/>
                <a:cs typeface="Tahoma" pitchFamily="34" charset="0"/>
              </a:rPr>
              <a:t>Modifiable/Lifestyle risk factors</a:t>
            </a:r>
          </a:p>
          <a:p>
            <a:r>
              <a:rPr lang="en-GB" dirty="0" smtClean="0">
                <a:ea typeface="Tahoma" pitchFamily="34" charset="0"/>
                <a:cs typeface="Tahoma" pitchFamily="34" charset="0"/>
              </a:rPr>
              <a:t>Alcohol consumption</a:t>
            </a:r>
          </a:p>
          <a:p>
            <a:r>
              <a:rPr lang="en-GB" dirty="0" smtClean="0">
                <a:ea typeface="Tahoma" pitchFamily="34" charset="0"/>
                <a:cs typeface="Tahoma" pitchFamily="34" charset="0"/>
              </a:rPr>
              <a:t>Tobacco use – all forms of tobacco</a:t>
            </a:r>
          </a:p>
          <a:p>
            <a:r>
              <a:rPr lang="en-GB" dirty="0" smtClean="0">
                <a:ea typeface="Tahoma" pitchFamily="34" charset="0"/>
                <a:cs typeface="Tahoma" pitchFamily="34" charset="0"/>
              </a:rPr>
              <a:t>Physical activity &amp; obesity</a:t>
            </a:r>
          </a:p>
          <a:p>
            <a:r>
              <a:rPr lang="en-GB" dirty="0" smtClean="0">
                <a:ea typeface="Tahoma" pitchFamily="34" charset="0"/>
                <a:cs typeface="Tahoma" pitchFamily="34" charset="0"/>
              </a:rPr>
              <a:t>Unhealthy diets </a:t>
            </a:r>
          </a:p>
          <a:p>
            <a:r>
              <a:rPr lang="en-GB" dirty="0" smtClean="0">
                <a:ea typeface="Tahoma" pitchFamily="34" charset="0"/>
                <a:cs typeface="Tahoma" pitchFamily="34" charset="0"/>
              </a:rPr>
              <a:t>Environmental factors</a:t>
            </a:r>
            <a:endParaRPr lang="en-GB" dirty="0">
              <a:ea typeface="Tahoma" pitchFamily="34" charset="0"/>
              <a:cs typeface="Tahoma" pitchFamily="34" charset="0"/>
            </a:endParaRPr>
          </a:p>
          <a:p>
            <a:r>
              <a:rPr lang="en-GB" dirty="0">
                <a:ea typeface="Tahoma" pitchFamily="34" charset="0"/>
                <a:cs typeface="Tahoma" pitchFamily="34" charset="0"/>
              </a:rPr>
              <a:t>Biologic agents</a:t>
            </a:r>
          </a:p>
          <a:p>
            <a:endParaRPr lang="en-GB" dirty="0" smtClean="0">
              <a:ea typeface="Tahoma" pitchFamily="34" charset="0"/>
              <a:cs typeface="Tahoma" pitchFamily="34" charset="0"/>
            </a:endParaRPr>
          </a:p>
          <a:p>
            <a:endParaRPr lang="en-GB" dirty="0" smtClean="0">
              <a:ea typeface="Tahoma" pitchFamily="34" charset="0"/>
              <a:cs typeface="Tahoma" pitchFamily="34" charset="0"/>
            </a:endParaRPr>
          </a:p>
          <a:p>
            <a:endParaRPr lang="en-GB" dirty="0"/>
          </a:p>
        </p:txBody>
      </p:sp>
      <p:sp>
        <p:nvSpPr>
          <p:cNvPr id="4" name="Footer Placeholder 3"/>
          <p:cNvSpPr>
            <a:spLocks noGrp="1"/>
          </p:cNvSpPr>
          <p:nvPr>
            <p:ph type="ftr" sz="quarter" idx="11"/>
          </p:nvPr>
        </p:nvSpPr>
        <p:spPr/>
        <p:txBody>
          <a:bodyPr/>
          <a:lstStyle/>
          <a:p>
            <a:r>
              <a:rPr lang="en-US" smtClean="0"/>
              <a:t>Kenya Chemosafe Program 2019</a:t>
            </a:r>
            <a:endParaRPr lang="en-US"/>
          </a:p>
        </p:txBody>
      </p:sp>
    </p:spTree>
    <p:extLst>
      <p:ext uri="{BB962C8B-B14F-4D97-AF65-F5344CB8AC3E}">
        <p14:creationId xmlns:p14="http://schemas.microsoft.com/office/powerpoint/2010/main" val="42253970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CANCER RISK FACTORS</a:t>
            </a:r>
            <a:endParaRPr lang="en-GB" b="1" dirty="0"/>
          </a:p>
        </p:txBody>
      </p:sp>
      <p:sp>
        <p:nvSpPr>
          <p:cNvPr id="3" name="Content Placeholder 2"/>
          <p:cNvSpPr>
            <a:spLocks noGrp="1"/>
          </p:cNvSpPr>
          <p:nvPr>
            <p:ph idx="1"/>
          </p:nvPr>
        </p:nvSpPr>
        <p:spPr/>
        <p:txBody>
          <a:bodyPr>
            <a:normAutofit/>
          </a:bodyPr>
          <a:lstStyle/>
          <a:p>
            <a:pPr>
              <a:buNone/>
            </a:pPr>
            <a:r>
              <a:rPr lang="en-GB" b="1" dirty="0" smtClean="0">
                <a:ea typeface="Tahoma" pitchFamily="34" charset="0"/>
                <a:cs typeface="Tahoma" pitchFamily="34" charset="0"/>
              </a:rPr>
              <a:t>Non-Modifiable risk factors</a:t>
            </a:r>
          </a:p>
          <a:p>
            <a:r>
              <a:rPr lang="en-GB" dirty="0" smtClean="0">
                <a:ea typeface="Tahoma" pitchFamily="34" charset="0"/>
                <a:cs typeface="Tahoma" pitchFamily="34" charset="0"/>
              </a:rPr>
              <a:t>Hereditary</a:t>
            </a:r>
          </a:p>
          <a:p>
            <a:r>
              <a:rPr lang="en-GB" dirty="0" smtClean="0">
                <a:ea typeface="Tahoma" pitchFamily="34" charset="0"/>
                <a:cs typeface="Tahoma" pitchFamily="34" charset="0"/>
              </a:rPr>
              <a:t>Age</a:t>
            </a:r>
          </a:p>
          <a:p>
            <a:r>
              <a:rPr lang="en-GB" dirty="0" smtClean="0">
                <a:ea typeface="Tahoma" pitchFamily="34" charset="0"/>
                <a:cs typeface="Tahoma" pitchFamily="34" charset="0"/>
              </a:rPr>
              <a:t>Race</a:t>
            </a:r>
          </a:p>
          <a:p>
            <a:r>
              <a:rPr lang="en-GB" dirty="0" smtClean="0">
                <a:ea typeface="Tahoma" pitchFamily="34" charset="0"/>
                <a:cs typeface="Tahoma" pitchFamily="34" charset="0"/>
              </a:rPr>
              <a:t>Sex</a:t>
            </a:r>
          </a:p>
          <a:p>
            <a:endParaRPr lang="en-GB" dirty="0" smtClean="0">
              <a:ea typeface="Tahoma" pitchFamily="34" charset="0"/>
              <a:cs typeface="Tahoma" pitchFamily="34" charset="0"/>
            </a:endParaRPr>
          </a:p>
          <a:p>
            <a:endParaRPr lang="en-GB" dirty="0"/>
          </a:p>
        </p:txBody>
      </p:sp>
      <p:sp>
        <p:nvSpPr>
          <p:cNvPr id="4" name="Footer Placeholder 3"/>
          <p:cNvSpPr>
            <a:spLocks noGrp="1"/>
          </p:cNvSpPr>
          <p:nvPr>
            <p:ph type="ftr" sz="quarter" idx="11"/>
          </p:nvPr>
        </p:nvSpPr>
        <p:spPr/>
        <p:txBody>
          <a:bodyPr/>
          <a:lstStyle/>
          <a:p>
            <a:r>
              <a:rPr lang="en-US" smtClean="0"/>
              <a:t>Kenya Chemosafe Program 2019</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CANCER RISK FACTORS</a:t>
            </a:r>
            <a:endParaRPr lang="en-GB" b="1" dirty="0"/>
          </a:p>
        </p:txBody>
      </p:sp>
      <p:sp>
        <p:nvSpPr>
          <p:cNvPr id="3" name="Content Placeholder 2"/>
          <p:cNvSpPr>
            <a:spLocks noGrp="1"/>
          </p:cNvSpPr>
          <p:nvPr>
            <p:ph idx="1"/>
          </p:nvPr>
        </p:nvSpPr>
        <p:spPr/>
        <p:txBody>
          <a:bodyPr>
            <a:normAutofit/>
          </a:bodyPr>
          <a:lstStyle/>
          <a:p>
            <a:pPr marL="514350" indent="-514350">
              <a:buAutoNum type="arabicPeriod"/>
            </a:pPr>
            <a:r>
              <a:rPr lang="en-GB" b="1" dirty="0" smtClean="0">
                <a:ea typeface="Tahoma" pitchFamily="34" charset="0"/>
                <a:cs typeface="Tahoma" pitchFamily="34" charset="0"/>
              </a:rPr>
              <a:t>Hereditary</a:t>
            </a:r>
            <a:r>
              <a:rPr lang="en-GB" b="1" dirty="0">
                <a:ea typeface="Tahoma" pitchFamily="34" charset="0"/>
                <a:cs typeface="Tahoma" pitchFamily="34" charset="0"/>
              </a:rPr>
              <a:t> </a:t>
            </a:r>
            <a:r>
              <a:rPr lang="en-GB" b="1" dirty="0" smtClean="0">
                <a:ea typeface="Tahoma" pitchFamily="34" charset="0"/>
                <a:cs typeface="Tahoma" pitchFamily="34" charset="0"/>
              </a:rPr>
              <a:t>-</a:t>
            </a:r>
            <a:r>
              <a:rPr lang="en-GB" b="1" dirty="0" smtClean="0">
                <a:ea typeface="Tahoma" pitchFamily="34" charset="0"/>
                <a:cs typeface="Tahoma" pitchFamily="34" charset="0"/>
              </a:rPr>
              <a:t> </a:t>
            </a:r>
            <a:r>
              <a:rPr lang="en-GB" dirty="0" smtClean="0">
                <a:ea typeface="Tahoma" pitchFamily="34" charset="0"/>
                <a:cs typeface="Tahoma" pitchFamily="34" charset="0"/>
              </a:rPr>
              <a:t>5-10% of all </a:t>
            </a:r>
            <a:r>
              <a:rPr lang="en-GB" dirty="0" smtClean="0">
                <a:ea typeface="Tahoma" pitchFamily="34" charset="0"/>
                <a:cs typeface="Tahoma" pitchFamily="34" charset="0"/>
              </a:rPr>
              <a:t>Cancers </a:t>
            </a:r>
            <a:r>
              <a:rPr lang="en-GB" dirty="0" smtClean="0">
                <a:ea typeface="Tahoma" pitchFamily="34" charset="0"/>
                <a:cs typeface="Tahoma" pitchFamily="34" charset="0"/>
              </a:rPr>
              <a:t>result from hereditary </a:t>
            </a:r>
            <a:r>
              <a:rPr lang="en-GB" dirty="0" smtClean="0">
                <a:ea typeface="Tahoma" pitchFamily="34" charset="0"/>
                <a:cs typeface="Tahoma" pitchFamily="34" charset="0"/>
              </a:rPr>
              <a:t>predisposition</a:t>
            </a:r>
          </a:p>
          <a:p>
            <a:pPr marL="514350" indent="-514350">
              <a:buAutoNum type="arabicPeriod"/>
            </a:pPr>
            <a:r>
              <a:rPr lang="en-GB" b="1" dirty="0" smtClean="0">
                <a:ea typeface="Tahoma" pitchFamily="34" charset="0"/>
                <a:cs typeface="Tahoma" pitchFamily="34" charset="0"/>
              </a:rPr>
              <a:t>Environmental agents</a:t>
            </a:r>
            <a:endParaRPr lang="en-GB" b="1" dirty="0" smtClean="0">
              <a:ea typeface="Tahoma" pitchFamily="34" charset="0"/>
              <a:cs typeface="Tahoma" pitchFamily="34" charset="0"/>
            </a:endParaRPr>
          </a:p>
          <a:p>
            <a:pPr lvl="2"/>
            <a:r>
              <a:rPr lang="en-GB" b="1" dirty="0">
                <a:ea typeface="Tahoma" pitchFamily="34" charset="0"/>
                <a:cs typeface="Tahoma" pitchFamily="34" charset="0"/>
              </a:rPr>
              <a:t>Chemicals: </a:t>
            </a:r>
            <a:r>
              <a:rPr lang="en-GB" dirty="0" err="1" smtClean="0">
                <a:ea typeface="Tahoma" pitchFamily="34" charset="0"/>
                <a:cs typeface="Tahoma" pitchFamily="34" charset="0"/>
              </a:rPr>
              <a:t>cytotoxics</a:t>
            </a:r>
            <a:r>
              <a:rPr lang="en-GB" dirty="0" smtClean="0">
                <a:ea typeface="Tahoma" pitchFamily="34" charset="0"/>
                <a:cs typeface="Tahoma" pitchFamily="34" charset="0"/>
              </a:rPr>
              <a:t>, </a:t>
            </a:r>
            <a:r>
              <a:rPr lang="en-GB" dirty="0" err="1">
                <a:ea typeface="Tahoma" pitchFamily="34" charset="0"/>
                <a:cs typeface="Tahoma" pitchFamily="34" charset="0"/>
              </a:rPr>
              <a:t>aflatoxin</a:t>
            </a:r>
            <a:r>
              <a:rPr lang="en-GB" dirty="0">
                <a:ea typeface="Tahoma" pitchFamily="34" charset="0"/>
                <a:cs typeface="Tahoma" pitchFamily="34" charset="0"/>
              </a:rPr>
              <a:t>, insecticides, </a:t>
            </a:r>
            <a:r>
              <a:rPr lang="en-GB" dirty="0" smtClean="0">
                <a:ea typeface="Tahoma" pitchFamily="34" charset="0"/>
                <a:cs typeface="Tahoma" pitchFamily="34" charset="0"/>
              </a:rPr>
              <a:t>pesticides</a:t>
            </a:r>
          </a:p>
          <a:p>
            <a:pPr lvl="2"/>
            <a:r>
              <a:rPr lang="en-GB" dirty="0" smtClean="0">
                <a:ea typeface="Tahoma" pitchFamily="34" charset="0"/>
                <a:cs typeface="Tahoma" pitchFamily="34" charset="0"/>
              </a:rPr>
              <a:t>Occupational exposure – asbestos, industrial chemicals </a:t>
            </a:r>
            <a:endParaRPr lang="en-GB" dirty="0">
              <a:ea typeface="Tahoma" pitchFamily="34" charset="0"/>
              <a:cs typeface="Tahoma" pitchFamily="34" charset="0"/>
            </a:endParaRPr>
          </a:p>
          <a:p>
            <a:pPr lvl="2"/>
            <a:r>
              <a:rPr lang="en-GB" b="1" dirty="0">
                <a:ea typeface="Tahoma" pitchFamily="34" charset="0"/>
                <a:cs typeface="Tahoma" pitchFamily="34" charset="0"/>
              </a:rPr>
              <a:t>Radiation</a:t>
            </a:r>
            <a:r>
              <a:rPr lang="en-GB" dirty="0">
                <a:ea typeface="Tahoma" pitchFamily="34" charset="0"/>
                <a:cs typeface="Tahoma" pitchFamily="34" charset="0"/>
              </a:rPr>
              <a:t>: damages susceptible DNA </a:t>
            </a:r>
            <a:r>
              <a:rPr lang="en-GB" dirty="0" smtClean="0">
                <a:ea typeface="Tahoma" pitchFamily="34" charset="0"/>
                <a:cs typeface="Tahoma" pitchFamily="34" charset="0"/>
              </a:rPr>
              <a:t>causing changes </a:t>
            </a:r>
            <a:r>
              <a:rPr lang="en-GB" dirty="0">
                <a:ea typeface="Tahoma" pitchFamily="34" charset="0"/>
                <a:cs typeface="Tahoma" pitchFamily="34" charset="0"/>
              </a:rPr>
              <a:t>in DNA structure</a:t>
            </a:r>
          </a:p>
          <a:p>
            <a:pPr lvl="3">
              <a:buFont typeface="Wingdings" pitchFamily="2" charset="2"/>
              <a:buChar char="ü"/>
            </a:pPr>
            <a:r>
              <a:rPr lang="en-GB" b="1" dirty="0">
                <a:ea typeface="Tahoma" pitchFamily="34" charset="0"/>
                <a:cs typeface="Tahoma" pitchFamily="34" charset="0"/>
              </a:rPr>
              <a:t>UV rays</a:t>
            </a:r>
            <a:r>
              <a:rPr lang="en-GB" dirty="0">
                <a:ea typeface="Tahoma" pitchFamily="34" charset="0"/>
                <a:cs typeface="Tahoma" pitchFamily="34" charset="0"/>
              </a:rPr>
              <a:t>: from </a:t>
            </a:r>
            <a:r>
              <a:rPr lang="en-GB" dirty="0" smtClean="0">
                <a:ea typeface="Tahoma" pitchFamily="34" charset="0"/>
                <a:cs typeface="Tahoma" pitchFamily="34" charset="0"/>
              </a:rPr>
              <a:t>sun - squamous </a:t>
            </a:r>
            <a:r>
              <a:rPr lang="en-GB" dirty="0">
                <a:ea typeface="Tahoma" pitchFamily="34" charset="0"/>
                <a:cs typeface="Tahoma" pitchFamily="34" charset="0"/>
              </a:rPr>
              <a:t>cell carcinoma</a:t>
            </a:r>
          </a:p>
          <a:p>
            <a:pPr lvl="3">
              <a:buFont typeface="Wingdings" pitchFamily="2" charset="2"/>
              <a:buChar char="ü"/>
            </a:pPr>
            <a:r>
              <a:rPr lang="en-GB" b="1" dirty="0" smtClean="0">
                <a:ea typeface="Tahoma" pitchFamily="34" charset="0"/>
                <a:cs typeface="Tahoma" pitchFamily="34" charset="0"/>
              </a:rPr>
              <a:t>Ionizing </a:t>
            </a:r>
            <a:r>
              <a:rPr lang="en-GB" b="1" dirty="0">
                <a:ea typeface="Tahoma" pitchFamily="34" charset="0"/>
                <a:cs typeface="Tahoma" pitchFamily="34" charset="0"/>
              </a:rPr>
              <a:t>radiation</a:t>
            </a:r>
            <a:r>
              <a:rPr lang="en-GB" dirty="0">
                <a:ea typeface="Tahoma" pitchFamily="34" charset="0"/>
                <a:cs typeface="Tahoma" pitchFamily="34" charset="0"/>
              </a:rPr>
              <a:t>: </a:t>
            </a:r>
            <a:r>
              <a:rPr lang="en-GB" dirty="0" smtClean="0">
                <a:ea typeface="Tahoma" pitchFamily="34" charset="0"/>
                <a:cs typeface="Tahoma" pitchFamily="34" charset="0"/>
              </a:rPr>
              <a:t>x-rays</a:t>
            </a:r>
            <a:r>
              <a:rPr lang="en-GB" dirty="0">
                <a:ea typeface="Tahoma" pitchFamily="34" charset="0"/>
                <a:cs typeface="Tahoma" pitchFamily="34" charset="0"/>
              </a:rPr>
              <a:t>, </a:t>
            </a:r>
            <a:r>
              <a:rPr lang="en-GB" dirty="0" smtClean="0">
                <a:ea typeface="Tahoma" pitchFamily="34" charset="0"/>
                <a:cs typeface="Tahoma" pitchFamily="34" charset="0"/>
              </a:rPr>
              <a:t>Radiotherapy - </a:t>
            </a:r>
            <a:r>
              <a:rPr lang="en-GB" dirty="0" err="1">
                <a:ea typeface="Tahoma" pitchFamily="34" charset="0"/>
                <a:cs typeface="Tahoma" pitchFamily="34" charset="0"/>
              </a:rPr>
              <a:t>Leukemia</a:t>
            </a:r>
            <a:endParaRPr lang="en-GB" dirty="0">
              <a:ea typeface="Tahoma" pitchFamily="34" charset="0"/>
              <a:cs typeface="Tahoma" pitchFamily="34" charset="0"/>
            </a:endParaRPr>
          </a:p>
          <a:p>
            <a:pPr>
              <a:buNone/>
            </a:pPr>
            <a:endParaRPr lang="en-GB" dirty="0"/>
          </a:p>
        </p:txBody>
      </p:sp>
      <p:sp>
        <p:nvSpPr>
          <p:cNvPr id="4" name="Footer Placeholder 3"/>
          <p:cNvSpPr>
            <a:spLocks noGrp="1"/>
          </p:cNvSpPr>
          <p:nvPr>
            <p:ph type="ftr" sz="quarter" idx="11"/>
          </p:nvPr>
        </p:nvSpPr>
        <p:spPr/>
        <p:txBody>
          <a:bodyPr/>
          <a:lstStyle/>
          <a:p>
            <a:r>
              <a:rPr lang="en-US" smtClean="0"/>
              <a:t>Kenya Chemosafe Program 2019</a:t>
            </a:r>
            <a:endParaRPr lang="en-US"/>
          </a:p>
        </p:txBody>
      </p:sp>
    </p:spTree>
    <p:extLst>
      <p:ext uri="{BB962C8B-B14F-4D97-AF65-F5344CB8AC3E}">
        <p14:creationId xmlns:p14="http://schemas.microsoft.com/office/powerpoint/2010/main" val="36513314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CANCER RISK FACTORS</a:t>
            </a:r>
            <a:endParaRPr lang="en-GB" b="1" dirty="0"/>
          </a:p>
        </p:txBody>
      </p:sp>
      <p:sp>
        <p:nvSpPr>
          <p:cNvPr id="3" name="Content Placeholder 2"/>
          <p:cNvSpPr>
            <a:spLocks noGrp="1"/>
          </p:cNvSpPr>
          <p:nvPr>
            <p:ph idx="1"/>
          </p:nvPr>
        </p:nvSpPr>
        <p:spPr/>
        <p:txBody>
          <a:bodyPr>
            <a:normAutofit lnSpcReduction="10000"/>
          </a:bodyPr>
          <a:lstStyle/>
          <a:p>
            <a:pPr>
              <a:buNone/>
            </a:pPr>
            <a:r>
              <a:rPr lang="en-GB" b="1" dirty="0" smtClean="0"/>
              <a:t>3. Biological agents</a:t>
            </a:r>
          </a:p>
          <a:p>
            <a:pPr>
              <a:buNone/>
            </a:pPr>
            <a:r>
              <a:rPr lang="en-GB" b="1" dirty="0" smtClean="0"/>
              <a:t>a</a:t>
            </a:r>
            <a:r>
              <a:rPr lang="en-GB" b="1" dirty="0" smtClean="0"/>
              <a:t>) </a:t>
            </a:r>
            <a:r>
              <a:rPr lang="en-GB" b="1" dirty="0" smtClean="0">
                <a:ea typeface="Tahoma" pitchFamily="34" charset="0"/>
                <a:cs typeface="Tahoma" pitchFamily="34" charset="0"/>
              </a:rPr>
              <a:t>Viruses: </a:t>
            </a:r>
            <a:r>
              <a:rPr lang="en-GB" dirty="0" smtClean="0">
                <a:ea typeface="Tahoma" pitchFamily="34" charset="0"/>
                <a:cs typeface="Tahoma" pitchFamily="34" charset="0"/>
              </a:rPr>
              <a:t>they infect the host DNA or RNA resulting in mutation</a:t>
            </a:r>
          </a:p>
          <a:p>
            <a:pPr lvl="1"/>
            <a:r>
              <a:rPr lang="en-GB" b="1" dirty="0" smtClean="0">
                <a:ea typeface="Tahoma" pitchFamily="34" charset="0"/>
                <a:cs typeface="Tahoma" pitchFamily="34" charset="0"/>
              </a:rPr>
              <a:t>HPV: </a:t>
            </a:r>
            <a:r>
              <a:rPr lang="en-GB" dirty="0" smtClean="0">
                <a:ea typeface="Tahoma" pitchFamily="34" charset="0"/>
                <a:cs typeface="Tahoma" pitchFamily="34" charset="0"/>
              </a:rPr>
              <a:t>Cervical, anal, oesophageal, head </a:t>
            </a:r>
            <a:r>
              <a:rPr lang="en-GB" dirty="0">
                <a:ea typeface="Tahoma" pitchFamily="34" charset="0"/>
                <a:cs typeface="Tahoma" pitchFamily="34" charset="0"/>
              </a:rPr>
              <a:t>&amp; </a:t>
            </a:r>
            <a:r>
              <a:rPr lang="en-GB" dirty="0" smtClean="0">
                <a:ea typeface="Tahoma" pitchFamily="34" charset="0"/>
                <a:cs typeface="Tahoma" pitchFamily="34" charset="0"/>
              </a:rPr>
              <a:t>neck cancers</a:t>
            </a:r>
            <a:endParaRPr lang="en-GB" dirty="0" smtClean="0">
              <a:ea typeface="Tahoma" pitchFamily="34" charset="0"/>
              <a:cs typeface="Tahoma" pitchFamily="34" charset="0"/>
            </a:endParaRPr>
          </a:p>
          <a:p>
            <a:pPr lvl="1"/>
            <a:r>
              <a:rPr lang="en-GB" b="1" dirty="0" smtClean="0">
                <a:ea typeface="Tahoma" pitchFamily="34" charset="0"/>
                <a:cs typeface="Tahoma" pitchFamily="34" charset="0"/>
              </a:rPr>
              <a:t>EBV: </a:t>
            </a:r>
            <a:r>
              <a:rPr lang="en-GB" dirty="0" err="1" smtClean="0">
                <a:ea typeface="Tahoma" pitchFamily="34" charset="0"/>
                <a:cs typeface="Tahoma" pitchFamily="34" charset="0"/>
              </a:rPr>
              <a:t>Burkitt’s</a:t>
            </a:r>
            <a:r>
              <a:rPr lang="en-GB" dirty="0" smtClean="0">
                <a:ea typeface="Tahoma" pitchFamily="34" charset="0"/>
                <a:cs typeface="Tahoma" pitchFamily="34" charset="0"/>
              </a:rPr>
              <a:t> Lymphoma, B-cell lymphoma, nasopharyngeal </a:t>
            </a:r>
            <a:r>
              <a:rPr lang="en-GB" dirty="0" smtClean="0">
                <a:ea typeface="Tahoma" pitchFamily="34" charset="0"/>
                <a:cs typeface="Tahoma" pitchFamily="34" charset="0"/>
              </a:rPr>
              <a:t>Cancers</a:t>
            </a:r>
            <a:endParaRPr lang="en-GB" dirty="0" smtClean="0">
              <a:ea typeface="Tahoma" pitchFamily="34" charset="0"/>
              <a:cs typeface="Tahoma" pitchFamily="34" charset="0"/>
            </a:endParaRPr>
          </a:p>
          <a:p>
            <a:pPr lvl="1"/>
            <a:r>
              <a:rPr lang="en-GB" b="1" dirty="0" smtClean="0">
                <a:ea typeface="Tahoma" pitchFamily="34" charset="0"/>
                <a:cs typeface="Tahoma" pitchFamily="34" charset="0"/>
              </a:rPr>
              <a:t>Hepatitis B &amp; C - </a:t>
            </a:r>
            <a:r>
              <a:rPr lang="en-GB" dirty="0" smtClean="0">
                <a:ea typeface="Tahoma" pitchFamily="34" charset="0"/>
                <a:cs typeface="Tahoma" pitchFamily="34" charset="0"/>
              </a:rPr>
              <a:t>hepatocellular cancer</a:t>
            </a:r>
            <a:endParaRPr lang="en-GB" dirty="0" smtClean="0">
              <a:ea typeface="Tahoma" pitchFamily="34" charset="0"/>
              <a:cs typeface="Tahoma" pitchFamily="34" charset="0"/>
            </a:endParaRPr>
          </a:p>
          <a:p>
            <a:pPr lvl="1"/>
            <a:r>
              <a:rPr lang="en-GB" b="1" dirty="0" smtClean="0">
                <a:ea typeface="Tahoma" pitchFamily="34" charset="0"/>
                <a:cs typeface="Tahoma" pitchFamily="34" charset="0"/>
              </a:rPr>
              <a:t>HIV - </a:t>
            </a:r>
            <a:r>
              <a:rPr lang="en-GB" dirty="0" err="1" smtClean="0">
                <a:ea typeface="Tahoma" pitchFamily="34" charset="0"/>
                <a:cs typeface="Tahoma" pitchFamily="34" charset="0"/>
              </a:rPr>
              <a:t>Kaposis</a:t>
            </a:r>
            <a:r>
              <a:rPr lang="en-GB" dirty="0" smtClean="0">
                <a:ea typeface="Tahoma" pitchFamily="34" charset="0"/>
                <a:cs typeface="Tahoma" pitchFamily="34" charset="0"/>
              </a:rPr>
              <a:t> Sarcoma</a:t>
            </a:r>
            <a:endParaRPr lang="en-GB" dirty="0" smtClean="0">
              <a:ea typeface="Tahoma" pitchFamily="34" charset="0"/>
              <a:cs typeface="Tahoma" pitchFamily="34" charset="0"/>
            </a:endParaRPr>
          </a:p>
          <a:p>
            <a:endParaRPr lang="en-GB" dirty="0"/>
          </a:p>
        </p:txBody>
      </p:sp>
      <p:sp>
        <p:nvSpPr>
          <p:cNvPr id="4" name="Footer Placeholder 3"/>
          <p:cNvSpPr>
            <a:spLocks noGrp="1"/>
          </p:cNvSpPr>
          <p:nvPr>
            <p:ph type="ftr" sz="quarter" idx="11"/>
          </p:nvPr>
        </p:nvSpPr>
        <p:spPr/>
        <p:txBody>
          <a:bodyPr/>
          <a:lstStyle/>
          <a:p>
            <a:r>
              <a:rPr lang="en-US" smtClean="0"/>
              <a:t>Kenya Chemosafe Program 2019</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CANCER RISK </a:t>
            </a:r>
            <a:r>
              <a:rPr lang="en-GB" b="1" dirty="0" smtClean="0"/>
              <a:t>FACTORS</a:t>
            </a:r>
            <a:endParaRPr lang="en-GB" b="1" dirty="0"/>
          </a:p>
        </p:txBody>
      </p:sp>
      <p:sp>
        <p:nvSpPr>
          <p:cNvPr id="3" name="Content Placeholder 2"/>
          <p:cNvSpPr>
            <a:spLocks noGrp="1"/>
          </p:cNvSpPr>
          <p:nvPr>
            <p:ph idx="1"/>
          </p:nvPr>
        </p:nvSpPr>
        <p:spPr/>
        <p:txBody>
          <a:bodyPr/>
          <a:lstStyle/>
          <a:p>
            <a:pPr marL="0" indent="0">
              <a:buNone/>
            </a:pPr>
            <a:r>
              <a:rPr lang="en-GB" b="1" dirty="0"/>
              <a:t>b) Bacteria &amp; Parasites</a:t>
            </a:r>
          </a:p>
          <a:p>
            <a:r>
              <a:rPr lang="en-GB" i="1" dirty="0" smtClean="0">
                <a:ea typeface="Tahoma" pitchFamily="34" charset="0"/>
                <a:cs typeface="Tahoma" pitchFamily="34" charset="0"/>
              </a:rPr>
              <a:t>H</a:t>
            </a:r>
            <a:r>
              <a:rPr lang="en-GB" i="1" dirty="0" smtClean="0">
                <a:ea typeface="Tahoma" pitchFamily="34" charset="0"/>
                <a:cs typeface="Tahoma" pitchFamily="34" charset="0"/>
              </a:rPr>
              <a:t>. </a:t>
            </a:r>
            <a:r>
              <a:rPr lang="en-GB" i="1" dirty="0" smtClean="0">
                <a:ea typeface="Tahoma" pitchFamily="34" charset="0"/>
                <a:cs typeface="Tahoma" pitchFamily="34" charset="0"/>
              </a:rPr>
              <a:t>pylori</a:t>
            </a:r>
            <a:r>
              <a:rPr lang="en-GB" dirty="0">
                <a:ea typeface="Tahoma" pitchFamily="34" charset="0"/>
                <a:cs typeface="Tahoma" pitchFamily="34" charset="0"/>
              </a:rPr>
              <a:t> </a:t>
            </a:r>
            <a:r>
              <a:rPr lang="en-GB" dirty="0" smtClean="0">
                <a:ea typeface="Tahoma" pitchFamily="34" charset="0"/>
                <a:cs typeface="Tahoma" pitchFamily="34" charset="0"/>
              </a:rPr>
              <a:t>-</a:t>
            </a:r>
            <a:r>
              <a:rPr lang="en-GB" dirty="0" smtClean="0">
                <a:ea typeface="Tahoma" pitchFamily="34" charset="0"/>
                <a:cs typeface="Tahoma" pitchFamily="34" charset="0"/>
              </a:rPr>
              <a:t> </a:t>
            </a:r>
            <a:r>
              <a:rPr lang="en-GB" dirty="0" smtClean="0">
                <a:ea typeface="Tahoma" pitchFamily="34" charset="0"/>
                <a:cs typeface="Tahoma" pitchFamily="34" charset="0"/>
              </a:rPr>
              <a:t>Stomach </a:t>
            </a:r>
            <a:r>
              <a:rPr lang="en-GB" dirty="0" smtClean="0">
                <a:ea typeface="Tahoma" pitchFamily="34" charset="0"/>
                <a:cs typeface="Tahoma" pitchFamily="34" charset="0"/>
              </a:rPr>
              <a:t>Cancers</a:t>
            </a:r>
            <a:endParaRPr lang="en-GB" dirty="0" smtClean="0">
              <a:ea typeface="Tahoma" pitchFamily="34" charset="0"/>
              <a:cs typeface="Tahoma" pitchFamily="34" charset="0"/>
            </a:endParaRPr>
          </a:p>
          <a:p>
            <a:r>
              <a:rPr lang="en-GB" i="1" dirty="0" err="1" smtClean="0">
                <a:ea typeface="Tahoma" pitchFamily="34" charset="0"/>
                <a:cs typeface="Tahoma" pitchFamily="34" charset="0"/>
              </a:rPr>
              <a:t>Schistosoma</a:t>
            </a:r>
            <a:r>
              <a:rPr lang="en-GB" dirty="0" smtClean="0">
                <a:ea typeface="Tahoma" pitchFamily="34" charset="0"/>
                <a:cs typeface="Tahoma" pitchFamily="34" charset="0"/>
              </a:rPr>
              <a:t> </a:t>
            </a:r>
            <a:r>
              <a:rPr lang="en-GB" i="1" dirty="0" err="1" smtClean="0">
                <a:ea typeface="Tahoma" pitchFamily="34" charset="0"/>
                <a:cs typeface="Tahoma" pitchFamily="34" charset="0"/>
              </a:rPr>
              <a:t>Hematobium</a:t>
            </a:r>
            <a:r>
              <a:rPr lang="en-GB" i="1" dirty="0">
                <a:ea typeface="Tahoma" pitchFamily="34" charset="0"/>
                <a:cs typeface="Tahoma" pitchFamily="34" charset="0"/>
              </a:rPr>
              <a:t> </a:t>
            </a:r>
            <a:r>
              <a:rPr lang="en-GB" i="1" dirty="0" smtClean="0">
                <a:ea typeface="Tahoma" pitchFamily="34" charset="0"/>
                <a:cs typeface="Tahoma" pitchFamily="34" charset="0"/>
              </a:rPr>
              <a:t>-</a:t>
            </a:r>
            <a:r>
              <a:rPr lang="en-GB" i="1" dirty="0" smtClean="0">
                <a:ea typeface="Tahoma" pitchFamily="34" charset="0"/>
                <a:cs typeface="Tahoma" pitchFamily="34" charset="0"/>
              </a:rPr>
              <a:t> </a:t>
            </a:r>
            <a:r>
              <a:rPr lang="en-GB" dirty="0" smtClean="0">
                <a:ea typeface="Tahoma" pitchFamily="34" charset="0"/>
                <a:cs typeface="Tahoma" pitchFamily="34" charset="0"/>
              </a:rPr>
              <a:t>bladder </a:t>
            </a:r>
            <a:r>
              <a:rPr lang="en-GB" dirty="0" smtClean="0">
                <a:ea typeface="Tahoma" pitchFamily="34" charset="0"/>
                <a:cs typeface="Tahoma" pitchFamily="34" charset="0"/>
              </a:rPr>
              <a:t>Cancer</a:t>
            </a:r>
            <a:endParaRPr lang="en-GB" dirty="0" smtClean="0">
              <a:ea typeface="Tahoma" pitchFamily="34" charset="0"/>
              <a:cs typeface="Tahoma" pitchFamily="34" charset="0"/>
            </a:endParaRPr>
          </a:p>
          <a:p>
            <a:endParaRPr lang="en-GB" dirty="0"/>
          </a:p>
        </p:txBody>
      </p:sp>
      <p:sp>
        <p:nvSpPr>
          <p:cNvPr id="4" name="Footer Placeholder 3"/>
          <p:cNvSpPr>
            <a:spLocks noGrp="1"/>
          </p:cNvSpPr>
          <p:nvPr>
            <p:ph type="ftr" sz="quarter" idx="11"/>
          </p:nvPr>
        </p:nvSpPr>
        <p:spPr/>
        <p:txBody>
          <a:bodyPr/>
          <a:lstStyle/>
          <a:p>
            <a:r>
              <a:rPr lang="en-US" smtClean="0"/>
              <a:t>Kenya Chemosafe Program 2019</a:t>
            </a: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925</TotalTime>
  <Words>2972</Words>
  <Application>Microsoft Office PowerPoint</Application>
  <PresentationFormat>On-screen Show (4:3)</PresentationFormat>
  <Paragraphs>335</Paragraphs>
  <Slides>40</Slides>
  <Notes>18</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PowerPoint Presentation</vt:lpstr>
      <vt:lpstr>Cancer Biology</vt:lpstr>
      <vt:lpstr>PowerPoint Presentation</vt:lpstr>
      <vt:lpstr>What is Cancer?</vt:lpstr>
      <vt:lpstr>CANCER RISK FACTORS</vt:lpstr>
      <vt:lpstr>CANCER RISK FACTORS</vt:lpstr>
      <vt:lpstr>CANCER RISK FACTORS</vt:lpstr>
      <vt:lpstr>CANCER RISK FACTORS</vt:lpstr>
      <vt:lpstr>CANCER RISK FACTORS</vt:lpstr>
      <vt:lpstr>CANCER RISK FACTORS</vt:lpstr>
      <vt:lpstr>Normal Cell</vt:lpstr>
      <vt:lpstr>Carcinogenesis</vt:lpstr>
      <vt:lpstr>Carcinogenesis - Initiation</vt:lpstr>
      <vt:lpstr>Carcinogenesis - Promotion</vt:lpstr>
      <vt:lpstr>Carcinogenesis - Progression</vt:lpstr>
      <vt:lpstr>Phases of Carcinogenesis</vt:lpstr>
      <vt:lpstr> Deoxyribonucleic Acid (DNA) </vt:lpstr>
      <vt:lpstr>Structure of DNA</vt:lpstr>
      <vt:lpstr>Cell Division</vt:lpstr>
      <vt:lpstr>The Cell Cycle</vt:lpstr>
      <vt:lpstr>Development of cancerous cells</vt:lpstr>
      <vt:lpstr>Normal Vs Cancer cells</vt:lpstr>
      <vt:lpstr>Abnormalities in Cell Division</vt:lpstr>
      <vt:lpstr>Cell Mutation</vt:lpstr>
      <vt:lpstr>PowerPoint Presentation</vt:lpstr>
      <vt:lpstr>PowerPoint Presentation</vt:lpstr>
      <vt:lpstr>PowerPoint Presentation</vt:lpstr>
      <vt:lpstr>Dysplasia </vt:lpstr>
      <vt:lpstr>PowerPoint Presentation</vt:lpstr>
      <vt:lpstr>PowerPoint Presentation</vt:lpstr>
      <vt:lpstr>Evolution of Cancer</vt:lpstr>
      <vt:lpstr>PowerPoint Presentation</vt:lpstr>
      <vt:lpstr>Evolution of Cancer</vt:lpstr>
      <vt:lpstr>Features of Cancer Cells</vt:lpstr>
      <vt:lpstr>Metastasis</vt:lpstr>
      <vt:lpstr>PowerPoint Presentation</vt:lpstr>
      <vt:lpstr>References</vt:lpstr>
      <vt:lpstr>References</vt:lpstr>
      <vt:lpstr>References</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Cancer Biology</dc:title>
  <dc:creator>tayreez.mushani</dc:creator>
  <cp:lastModifiedBy>Hewlett-Packard Company</cp:lastModifiedBy>
  <cp:revision>69</cp:revision>
  <dcterms:created xsi:type="dcterms:W3CDTF">2018-05-11T04:02:49Z</dcterms:created>
  <dcterms:modified xsi:type="dcterms:W3CDTF">2019-05-29T12:27:44Z</dcterms:modified>
</cp:coreProperties>
</file>